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7" r:id="rId1"/>
  </p:sldMasterIdLst>
  <p:notesMasterIdLst>
    <p:notesMasterId r:id="rId36"/>
  </p:notesMasterIdLst>
  <p:sldIdLst>
    <p:sldId id="256" r:id="rId2"/>
    <p:sldId id="313" r:id="rId3"/>
    <p:sldId id="283" r:id="rId4"/>
    <p:sldId id="306" r:id="rId5"/>
    <p:sldId id="325" r:id="rId6"/>
    <p:sldId id="326" r:id="rId7"/>
    <p:sldId id="327" r:id="rId8"/>
    <p:sldId id="321" r:id="rId9"/>
    <p:sldId id="322" r:id="rId10"/>
    <p:sldId id="319" r:id="rId11"/>
    <p:sldId id="311" r:id="rId12"/>
    <p:sldId id="318" r:id="rId13"/>
    <p:sldId id="345" r:id="rId14"/>
    <p:sldId id="346" r:id="rId15"/>
    <p:sldId id="352" r:id="rId16"/>
    <p:sldId id="353" r:id="rId17"/>
    <p:sldId id="354" r:id="rId18"/>
    <p:sldId id="349" r:id="rId19"/>
    <p:sldId id="347" r:id="rId20"/>
    <p:sldId id="348" r:id="rId21"/>
    <p:sldId id="329" r:id="rId22"/>
    <p:sldId id="340" r:id="rId23"/>
    <p:sldId id="330" r:id="rId24"/>
    <p:sldId id="343" r:id="rId25"/>
    <p:sldId id="350" r:id="rId26"/>
    <p:sldId id="351" r:id="rId27"/>
    <p:sldId id="333" r:id="rId28"/>
    <p:sldId id="334" r:id="rId29"/>
    <p:sldId id="335" r:id="rId30"/>
    <p:sldId id="337" r:id="rId31"/>
    <p:sldId id="331" r:id="rId32"/>
    <p:sldId id="342" r:id="rId33"/>
    <p:sldId id="341" r:id="rId34"/>
    <p:sldId id="299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EE"/>
    <a:srgbClr val="99CCFF"/>
    <a:srgbClr val="FFCC99"/>
    <a:srgbClr val="FF99FF"/>
    <a:srgbClr val="6699FF"/>
    <a:srgbClr val="00CC99"/>
    <a:srgbClr val="FFFF66"/>
    <a:srgbClr val="FF9966"/>
    <a:srgbClr val="CCFF99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7691" autoAdjust="0"/>
  </p:normalViewPr>
  <p:slideViewPr>
    <p:cSldViewPr>
      <p:cViewPr varScale="1">
        <p:scale>
          <a:sx n="69" d="100"/>
          <a:sy n="69" d="100"/>
        </p:scale>
        <p:origin x="55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microsoft.com/office/2007/relationships/hdphoto" Target="../media/hdphoto2.wdp"/><Relationship Id="rId1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microsoft.com/office/2007/relationships/hdphoto" Target="../media/hdphoto2.wdp"/><Relationship Id="rId1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A75D8C-A717-4D62-97ED-431E06287CDA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1DD9B8E-DF12-4C5F-AABA-C0A0D07D10CF}">
      <dgm:prSet phldrT="[Texto]"/>
      <dgm:spPr/>
      <dgm:t>
        <a:bodyPr/>
        <a:lstStyle/>
        <a:p>
          <a:r>
            <a:rPr lang="es-ES" b="1" dirty="0">
              <a:latin typeface="+mj-lt"/>
            </a:rPr>
            <a:t>Cambio de instalaciones</a:t>
          </a:r>
          <a:endParaRPr lang="es-EC" b="1" dirty="0">
            <a:latin typeface="+mj-lt"/>
          </a:endParaRPr>
        </a:p>
      </dgm:t>
    </dgm:pt>
    <dgm:pt modelId="{F175F809-A172-452B-B66D-75EBE01EEF12}" type="parTrans" cxnId="{3BD8F4AC-FE5D-40F7-ABA3-F3C787B59519}">
      <dgm:prSet/>
      <dgm:spPr/>
      <dgm:t>
        <a:bodyPr/>
        <a:lstStyle/>
        <a:p>
          <a:endParaRPr lang="es-EC"/>
        </a:p>
      </dgm:t>
    </dgm:pt>
    <dgm:pt modelId="{3FAC78C4-37C3-4288-9BC2-4C7CAC7A2979}" type="sibTrans" cxnId="{3BD8F4AC-FE5D-40F7-ABA3-F3C787B59519}">
      <dgm:prSet/>
      <dgm:spPr/>
      <dgm:t>
        <a:bodyPr/>
        <a:lstStyle/>
        <a:p>
          <a:endParaRPr lang="es-EC"/>
        </a:p>
      </dgm:t>
    </dgm:pt>
    <dgm:pt modelId="{C8CD09CF-0E0A-45BB-BBF6-63B40CCC8CEB}">
      <dgm:prSet phldrT="[Texto]" custT="1"/>
      <dgm:spPr/>
      <dgm:t>
        <a:bodyPr/>
        <a:lstStyle/>
        <a:p>
          <a:pPr algn="just"/>
          <a:r>
            <a:rPr lang="es-ES" sz="1800" dirty="0">
              <a:solidFill>
                <a:schemeClr val="accent6">
                  <a:lumMod val="50000"/>
                </a:schemeClr>
              </a:solidFill>
              <a:latin typeface="+mj-lt"/>
            </a:rPr>
            <a:t>En el mes de julio del 2019</a:t>
          </a:r>
          <a:r>
            <a:rPr lang="es-ES" sz="18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, </a:t>
          </a:r>
          <a:r>
            <a:rPr lang="es-ES" sz="1800" b="1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gracias al señor Alcalde Ab. Carlos Barcia Molina</a:t>
          </a:r>
          <a:r>
            <a:rPr lang="es-ES" sz="18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,  </a:t>
          </a:r>
          <a:r>
            <a:rPr lang="es-ES" sz="1800" dirty="0">
              <a:solidFill>
                <a:schemeClr val="accent6">
                  <a:lumMod val="50000"/>
                </a:schemeClr>
              </a:solidFill>
              <a:latin typeface="+mj-lt"/>
            </a:rPr>
            <a:t>se realizó el cambio de las instalaciones de las oficinas del RPQ para poder brindar al usuario una atención de calidad. A su vez se uniformó a los funcionarios para mejorar la imagen institucional</a:t>
          </a:r>
          <a:r>
            <a:rPr lang="es-ES" sz="1600" dirty="0">
              <a:latin typeface="+mj-lt"/>
            </a:rPr>
            <a:t>. </a:t>
          </a:r>
          <a:endParaRPr lang="es-EC" sz="1600" dirty="0">
            <a:latin typeface="+mj-lt"/>
          </a:endParaRPr>
        </a:p>
      </dgm:t>
    </dgm:pt>
    <dgm:pt modelId="{CBF91BB6-C5DF-430B-920B-9A6F2E2382B4}" type="parTrans" cxnId="{97EEF7E8-95DB-4DBB-A0EB-C9C2BF44B709}">
      <dgm:prSet/>
      <dgm:spPr/>
      <dgm:t>
        <a:bodyPr/>
        <a:lstStyle/>
        <a:p>
          <a:endParaRPr lang="es-EC"/>
        </a:p>
      </dgm:t>
    </dgm:pt>
    <dgm:pt modelId="{1005758D-C4CE-4457-8912-10FE4552B571}" type="sibTrans" cxnId="{97EEF7E8-95DB-4DBB-A0EB-C9C2BF44B709}">
      <dgm:prSet/>
      <dgm:spPr/>
      <dgm:t>
        <a:bodyPr/>
        <a:lstStyle/>
        <a:p>
          <a:endParaRPr lang="es-EC"/>
        </a:p>
      </dgm:t>
    </dgm:pt>
    <dgm:pt modelId="{719B39BC-0618-4183-83C3-F2AB4D326E16}" type="pres">
      <dgm:prSet presAssocID="{D2A75D8C-A717-4D62-97ED-431E06287CD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727FDEE7-37D7-464D-A391-38FAEAB7A8FA}" type="pres">
      <dgm:prSet presAssocID="{41DD9B8E-DF12-4C5F-AABA-C0A0D07D10CF}" presName="composite" presStyleCnt="0"/>
      <dgm:spPr/>
    </dgm:pt>
    <dgm:pt modelId="{6A9144DB-748A-4A85-ADC9-A747FE602FB1}" type="pres">
      <dgm:prSet presAssocID="{41DD9B8E-DF12-4C5F-AABA-C0A0D07D10CF}" presName="ParentAccentShape" presStyleLbl="trBgShp" presStyleIdx="0" presStyleCnt="2"/>
      <dgm:spPr/>
    </dgm:pt>
    <dgm:pt modelId="{E0E0D154-D4DE-4AB5-89B3-56D5969CE4D1}" type="pres">
      <dgm:prSet presAssocID="{41DD9B8E-DF12-4C5F-AABA-C0A0D07D10CF}" presName="ParentText" presStyleLbl="revTx" presStyleIdx="0" presStyleCnt="2" custLinFactNeighborX="224" custLinFactNeighborY="-180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43C509-6EFF-4DA2-A1FD-F0CEF8DFE7F3}" type="pres">
      <dgm:prSet presAssocID="{41DD9B8E-DF12-4C5F-AABA-C0A0D07D10CF}" presName="ChildText" presStyleLbl="revTx" presStyleIdx="1" presStyleCnt="2" custScaleX="179610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ECEB6346-B797-4EDD-AA71-20F600072F7B}" type="pres">
      <dgm:prSet presAssocID="{41DD9B8E-DF12-4C5F-AABA-C0A0D07D10CF}" presName="ChildAccentShape" presStyleLbl="trBgShp" presStyleIdx="1" presStyleCnt="2"/>
      <dgm:spPr/>
    </dgm:pt>
    <dgm:pt modelId="{BFF05008-A681-4D07-92DA-F655C9874B73}" type="pres">
      <dgm:prSet presAssocID="{41DD9B8E-DF12-4C5F-AABA-C0A0D07D10CF}" presName="Image" presStyleLbl="alignImgPlace1" presStyleIdx="0" presStyleCnt="1" custScaleX="72320" custLinFactNeighborX="464" custLinFactNeighborY="-66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</dgm:pt>
  </dgm:ptLst>
  <dgm:cxnLst>
    <dgm:cxn modelId="{9C306CA8-6F74-495D-ACF9-63DB05DDF3B4}" type="presOf" srcId="{D2A75D8C-A717-4D62-97ED-431E06287CDA}" destId="{719B39BC-0618-4183-83C3-F2AB4D326E16}" srcOrd="0" destOrd="0" presId="urn:microsoft.com/office/officeart/2009/3/layout/SnapshotPictureList"/>
    <dgm:cxn modelId="{09A9296D-EB15-48CD-A039-4D5D03DFE0F5}" type="presOf" srcId="{C8CD09CF-0E0A-45BB-BBF6-63B40CCC8CEB}" destId="{1243C509-6EFF-4DA2-A1FD-F0CEF8DFE7F3}" srcOrd="0" destOrd="0" presId="urn:microsoft.com/office/officeart/2009/3/layout/SnapshotPictureList"/>
    <dgm:cxn modelId="{A17272CD-A803-433D-AD16-BC84656FB4A5}" type="presOf" srcId="{41DD9B8E-DF12-4C5F-AABA-C0A0D07D10CF}" destId="{E0E0D154-D4DE-4AB5-89B3-56D5969CE4D1}" srcOrd="0" destOrd="0" presId="urn:microsoft.com/office/officeart/2009/3/layout/SnapshotPictureList"/>
    <dgm:cxn modelId="{97EEF7E8-95DB-4DBB-A0EB-C9C2BF44B709}" srcId="{41DD9B8E-DF12-4C5F-AABA-C0A0D07D10CF}" destId="{C8CD09CF-0E0A-45BB-BBF6-63B40CCC8CEB}" srcOrd="0" destOrd="0" parTransId="{CBF91BB6-C5DF-430B-920B-9A6F2E2382B4}" sibTransId="{1005758D-C4CE-4457-8912-10FE4552B571}"/>
    <dgm:cxn modelId="{3BD8F4AC-FE5D-40F7-ABA3-F3C787B59519}" srcId="{D2A75D8C-A717-4D62-97ED-431E06287CDA}" destId="{41DD9B8E-DF12-4C5F-AABA-C0A0D07D10CF}" srcOrd="0" destOrd="0" parTransId="{F175F809-A172-452B-B66D-75EBE01EEF12}" sibTransId="{3FAC78C4-37C3-4288-9BC2-4C7CAC7A2979}"/>
    <dgm:cxn modelId="{92748E54-3CC2-4E31-90BA-66C43154921E}" type="presParOf" srcId="{719B39BC-0618-4183-83C3-F2AB4D326E16}" destId="{727FDEE7-37D7-464D-A391-38FAEAB7A8FA}" srcOrd="0" destOrd="0" presId="urn:microsoft.com/office/officeart/2009/3/layout/SnapshotPictureList"/>
    <dgm:cxn modelId="{C84EE24A-8BCA-4AD8-9A97-C444726B3D29}" type="presParOf" srcId="{727FDEE7-37D7-464D-A391-38FAEAB7A8FA}" destId="{6A9144DB-748A-4A85-ADC9-A747FE602FB1}" srcOrd="0" destOrd="0" presId="urn:microsoft.com/office/officeart/2009/3/layout/SnapshotPictureList"/>
    <dgm:cxn modelId="{EA4887D1-A4D7-4D48-8810-E44F657252FC}" type="presParOf" srcId="{727FDEE7-37D7-464D-A391-38FAEAB7A8FA}" destId="{E0E0D154-D4DE-4AB5-89B3-56D5969CE4D1}" srcOrd="1" destOrd="0" presId="urn:microsoft.com/office/officeart/2009/3/layout/SnapshotPictureList"/>
    <dgm:cxn modelId="{021AE6EB-A79C-471A-9422-B9B85DDF87A4}" type="presParOf" srcId="{727FDEE7-37D7-464D-A391-38FAEAB7A8FA}" destId="{1243C509-6EFF-4DA2-A1FD-F0CEF8DFE7F3}" srcOrd="2" destOrd="0" presId="urn:microsoft.com/office/officeart/2009/3/layout/SnapshotPictureList"/>
    <dgm:cxn modelId="{3C903260-510E-4F30-8B4F-67317C408973}" type="presParOf" srcId="{727FDEE7-37D7-464D-A391-38FAEAB7A8FA}" destId="{ECEB6346-B797-4EDD-AA71-20F600072F7B}" srcOrd="3" destOrd="0" presId="urn:microsoft.com/office/officeart/2009/3/layout/SnapshotPictureList"/>
    <dgm:cxn modelId="{763DC219-4395-473F-81B4-AC897E74279E}" type="presParOf" srcId="{727FDEE7-37D7-464D-A391-38FAEAB7A8FA}" destId="{BFF05008-A681-4D07-92DA-F655C9874B73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024755-0DB4-49D6-9F2B-F9A8E517632C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35EF10A1-CED7-4F54-9DE5-112E6ABD7605}">
      <dgm:prSet phldrT="[Texto]" custT="1"/>
      <dgm:spPr/>
      <dgm:t>
        <a:bodyPr/>
        <a:lstStyle/>
        <a:p>
          <a:r>
            <a:rPr lang="es-ES" sz="1600" dirty="0">
              <a:latin typeface="+mj-lt"/>
            </a:rPr>
            <a:t>Implementación de la página web institucional y redes sociales</a:t>
          </a:r>
          <a:endParaRPr lang="es-EC" sz="1600" dirty="0">
            <a:latin typeface="+mj-lt"/>
          </a:endParaRPr>
        </a:p>
      </dgm:t>
    </dgm:pt>
    <dgm:pt modelId="{82974260-9732-47BA-9AC6-5672D8BEDBB0}" type="parTrans" cxnId="{7BF95B23-3F9E-4A4C-BF79-08DA4D1A552E}">
      <dgm:prSet/>
      <dgm:spPr/>
      <dgm:t>
        <a:bodyPr/>
        <a:lstStyle/>
        <a:p>
          <a:endParaRPr lang="es-EC"/>
        </a:p>
      </dgm:t>
    </dgm:pt>
    <dgm:pt modelId="{71CB3F62-A73B-427A-AD31-87A78AA85F65}" type="sibTrans" cxnId="{7BF95B23-3F9E-4A4C-BF79-08DA4D1A552E}">
      <dgm:prSet/>
      <dgm:spPr/>
      <dgm:t>
        <a:bodyPr/>
        <a:lstStyle/>
        <a:p>
          <a:endParaRPr lang="es-EC"/>
        </a:p>
      </dgm:t>
    </dgm:pt>
    <dgm:pt modelId="{82429B89-8061-4DC2-8A47-1981E70B977D}">
      <dgm:prSet phldrT="[Texto]" custT="1"/>
      <dgm:spPr/>
      <dgm:t>
        <a:bodyPr/>
        <a:lstStyle/>
        <a:p>
          <a:r>
            <a:rPr lang="es-ES" sz="1800" dirty="0">
              <a:latin typeface="+mj-lt"/>
            </a:rPr>
            <a:t>Sistema de Turnero </a:t>
          </a:r>
          <a:endParaRPr lang="es-EC" sz="1800" dirty="0">
            <a:latin typeface="+mj-lt"/>
          </a:endParaRPr>
        </a:p>
      </dgm:t>
    </dgm:pt>
    <dgm:pt modelId="{6E5FC238-73C5-47D2-8ECC-332AED06F7AA}" type="parTrans" cxnId="{D1BCAF02-02F6-459D-9F84-676EB3A16621}">
      <dgm:prSet/>
      <dgm:spPr/>
      <dgm:t>
        <a:bodyPr/>
        <a:lstStyle/>
        <a:p>
          <a:endParaRPr lang="es-EC"/>
        </a:p>
      </dgm:t>
    </dgm:pt>
    <dgm:pt modelId="{F4D45B6C-FD7E-4A7A-992B-4840FA306A96}" type="sibTrans" cxnId="{D1BCAF02-02F6-459D-9F84-676EB3A16621}">
      <dgm:prSet/>
      <dgm:spPr/>
      <dgm:t>
        <a:bodyPr/>
        <a:lstStyle/>
        <a:p>
          <a:endParaRPr lang="es-EC"/>
        </a:p>
      </dgm:t>
    </dgm:pt>
    <dgm:pt modelId="{AB59753F-768C-4C6D-9AFC-DAA000BF1864}">
      <dgm:prSet phldrT="[Texto]" custT="1"/>
      <dgm:spPr/>
      <dgm:t>
        <a:bodyPr/>
        <a:lstStyle/>
        <a:p>
          <a:r>
            <a:rPr lang="es-ES" sz="1350" dirty="0">
              <a:latin typeface="+mj-lt"/>
            </a:rPr>
            <a:t>Adquisición de discos duros para  respaldo de información del servidor sobre el programa registral </a:t>
          </a:r>
          <a:endParaRPr lang="es-EC" sz="1350" dirty="0">
            <a:latin typeface="+mj-lt"/>
          </a:endParaRPr>
        </a:p>
      </dgm:t>
    </dgm:pt>
    <dgm:pt modelId="{EA3CAFFC-4795-4804-8BAF-120A0B3A89E7}" type="parTrans" cxnId="{759CA872-3F03-4F23-B09D-3719BD3712E0}">
      <dgm:prSet/>
      <dgm:spPr/>
      <dgm:t>
        <a:bodyPr/>
        <a:lstStyle/>
        <a:p>
          <a:endParaRPr lang="es-EC"/>
        </a:p>
      </dgm:t>
    </dgm:pt>
    <dgm:pt modelId="{F01F15B2-382B-442B-9CD2-300EFC301797}" type="sibTrans" cxnId="{759CA872-3F03-4F23-B09D-3719BD3712E0}">
      <dgm:prSet/>
      <dgm:spPr/>
      <dgm:t>
        <a:bodyPr/>
        <a:lstStyle/>
        <a:p>
          <a:endParaRPr lang="es-EC"/>
        </a:p>
      </dgm:t>
    </dgm:pt>
    <dgm:pt modelId="{64A94D42-D23D-45D8-91F9-59BB2BF8BFCF}">
      <dgm:prSet phldrT="[Texto]" custT="1"/>
      <dgm:spPr/>
      <dgm:t>
        <a:bodyPr/>
        <a:lstStyle/>
        <a:p>
          <a:r>
            <a:rPr lang="es-ES" sz="1800" dirty="0">
              <a:latin typeface="+mj-lt"/>
            </a:rPr>
            <a:t>Póliza de bienes del RPQ</a:t>
          </a:r>
          <a:endParaRPr lang="es-EC" sz="1800" dirty="0">
            <a:latin typeface="+mj-lt"/>
          </a:endParaRPr>
        </a:p>
      </dgm:t>
    </dgm:pt>
    <dgm:pt modelId="{97A3FA36-F637-4334-A195-36638F2C343B}" type="parTrans" cxnId="{8956A220-26E9-44D7-8880-F249418BE5B8}">
      <dgm:prSet/>
      <dgm:spPr/>
      <dgm:t>
        <a:bodyPr/>
        <a:lstStyle/>
        <a:p>
          <a:endParaRPr lang="es-EC"/>
        </a:p>
      </dgm:t>
    </dgm:pt>
    <dgm:pt modelId="{25D9A413-0C58-4FD4-92E7-C3AF74794266}" type="sibTrans" cxnId="{8956A220-26E9-44D7-8880-F249418BE5B8}">
      <dgm:prSet/>
      <dgm:spPr/>
      <dgm:t>
        <a:bodyPr/>
        <a:lstStyle/>
        <a:p>
          <a:endParaRPr lang="es-EC"/>
        </a:p>
      </dgm:t>
    </dgm:pt>
    <dgm:pt modelId="{1AD89B7F-A11C-4913-A3E5-72A7AE2FCE29}" type="pres">
      <dgm:prSet presAssocID="{03024755-0DB4-49D6-9F2B-F9A8E517632C}" presName="diagram" presStyleCnt="0">
        <dgm:presLayoutVars>
          <dgm:dir/>
        </dgm:presLayoutVars>
      </dgm:prSet>
      <dgm:spPr/>
      <dgm:t>
        <a:bodyPr/>
        <a:lstStyle/>
        <a:p>
          <a:endParaRPr lang="es-EC"/>
        </a:p>
      </dgm:t>
    </dgm:pt>
    <dgm:pt modelId="{0EA1F15B-3C39-428F-9333-0053E13222D3}" type="pres">
      <dgm:prSet presAssocID="{35EF10A1-CED7-4F54-9DE5-112E6ABD7605}" presName="composite" presStyleCnt="0"/>
      <dgm:spPr/>
    </dgm:pt>
    <dgm:pt modelId="{BE42084A-6314-4C9B-BA6E-9B2D88613E87}" type="pres">
      <dgm:prSet presAssocID="{35EF10A1-CED7-4F54-9DE5-112E6ABD7605}" presName="Image" presStyleLbl="bgShp" presStyleIdx="0" presStyleCnt="4"/>
      <dgm:spPr>
        <a:blipFill dpi="0" rotWithShape="1">
          <a:blip xmlns:r="http://schemas.openxmlformats.org/officeDocument/2006/relationships" r:embed="rId1" cstate="print">
            <a:alphaModFix amt="91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12000"/>
                    </a14:imgEffect>
                    <a14:imgEffect>
                      <a14:brightnessContrast bright="-6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es-EC"/>
        </a:p>
      </dgm:t>
    </dgm:pt>
    <dgm:pt modelId="{50EFE424-148C-4EC0-BF90-AB5A311EA922}" type="pres">
      <dgm:prSet presAssocID="{35EF10A1-CED7-4F54-9DE5-112E6ABD7605}" presName="Parent" presStyleLbl="node0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29D0D8-FCDC-400F-84B4-BD0BA04D5A17}" type="pres">
      <dgm:prSet presAssocID="{71CB3F62-A73B-427A-AD31-87A78AA85F65}" presName="sibTrans" presStyleCnt="0"/>
      <dgm:spPr/>
    </dgm:pt>
    <dgm:pt modelId="{1DE09845-F994-4785-A435-54F8FD0766AE}" type="pres">
      <dgm:prSet presAssocID="{82429B89-8061-4DC2-8A47-1981E70B977D}" presName="composite" presStyleCnt="0"/>
      <dgm:spPr/>
    </dgm:pt>
    <dgm:pt modelId="{64A96620-1546-4384-B257-B138A07CA7C4}" type="pres">
      <dgm:prSet presAssocID="{82429B89-8061-4DC2-8A47-1981E70B977D}" presName="Image" presStyleLbl="bgShp" presStyleIdx="1" presStyleCnt="4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33" t="-4053" r="-2033" b="-4053"/>
          </a:stretch>
        </a:blipFill>
      </dgm:spPr>
    </dgm:pt>
    <dgm:pt modelId="{29368362-2B93-4ECB-90D8-98FFB404B44A}" type="pres">
      <dgm:prSet presAssocID="{82429B89-8061-4DC2-8A47-1981E70B977D}" presName="Parent" presStyleLbl="node0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7D01AD-24B9-4FDA-AEB5-0A56119A76C2}" type="pres">
      <dgm:prSet presAssocID="{F4D45B6C-FD7E-4A7A-992B-4840FA306A96}" presName="sibTrans" presStyleCnt="0"/>
      <dgm:spPr/>
    </dgm:pt>
    <dgm:pt modelId="{A4DB868F-1F9E-40D3-B878-BB040BAFB1EE}" type="pres">
      <dgm:prSet presAssocID="{AB59753F-768C-4C6D-9AFC-DAA000BF1864}" presName="composite" presStyleCnt="0"/>
      <dgm:spPr/>
    </dgm:pt>
    <dgm:pt modelId="{C6CE6598-E477-4F70-AD26-BED8CE8B32EC}" type="pres">
      <dgm:prSet presAssocID="{AB59753F-768C-4C6D-9AFC-DAA000BF1864}" presName="Image" presStyleLbl="bgShp" presStyleIdx="2" presStyleCnt="4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223" t="13016" r="3223" b="13016"/>
          </a:stretch>
        </a:blipFill>
      </dgm:spPr>
    </dgm:pt>
    <dgm:pt modelId="{AD2EC7EC-35B5-48B0-841E-A2DEF10C5716}" type="pres">
      <dgm:prSet presAssocID="{AB59753F-768C-4C6D-9AFC-DAA000BF1864}" presName="Parent" presStyleLbl="node0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6E9421F-C62B-4CEF-A5D8-03539212282F}" type="pres">
      <dgm:prSet presAssocID="{F01F15B2-382B-442B-9CD2-300EFC301797}" presName="sibTrans" presStyleCnt="0"/>
      <dgm:spPr/>
    </dgm:pt>
    <dgm:pt modelId="{A7417E66-78FD-4F8A-81D5-390180FFCFFB}" type="pres">
      <dgm:prSet presAssocID="{64A94D42-D23D-45D8-91F9-59BB2BF8BFCF}" presName="composite" presStyleCnt="0"/>
      <dgm:spPr/>
    </dgm:pt>
    <dgm:pt modelId="{2682014C-D07E-4FBF-B930-8E0B9A935765}" type="pres">
      <dgm:prSet presAssocID="{64A94D42-D23D-45D8-91F9-59BB2BF8BFCF}" presName="Image" presStyleLbl="bgShp" presStyleIdx="3" presStyleCnt="4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697" t="17283" r="2697" b="17283"/>
          </a:stretch>
        </a:blipFill>
      </dgm:spPr>
    </dgm:pt>
    <dgm:pt modelId="{FD98A115-5DBD-44E6-888A-72EE6A33466C}" type="pres">
      <dgm:prSet presAssocID="{64A94D42-D23D-45D8-91F9-59BB2BF8BFCF}" presName="Parent" presStyleLbl="node0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FDD716F-644D-43CA-9258-F2405C1D375E}" type="presOf" srcId="{35EF10A1-CED7-4F54-9DE5-112E6ABD7605}" destId="{50EFE424-148C-4EC0-BF90-AB5A311EA922}" srcOrd="0" destOrd="0" presId="urn:microsoft.com/office/officeart/2008/layout/BendingPictureCaption"/>
    <dgm:cxn modelId="{D4EE9C4D-8CA2-4996-BD23-CE4EFA8C55A6}" type="presOf" srcId="{AB59753F-768C-4C6D-9AFC-DAA000BF1864}" destId="{AD2EC7EC-35B5-48B0-841E-A2DEF10C5716}" srcOrd="0" destOrd="0" presId="urn:microsoft.com/office/officeart/2008/layout/BendingPictureCaption"/>
    <dgm:cxn modelId="{D1BCAF02-02F6-459D-9F84-676EB3A16621}" srcId="{03024755-0DB4-49D6-9F2B-F9A8E517632C}" destId="{82429B89-8061-4DC2-8A47-1981E70B977D}" srcOrd="1" destOrd="0" parTransId="{6E5FC238-73C5-47D2-8ECC-332AED06F7AA}" sibTransId="{F4D45B6C-FD7E-4A7A-992B-4840FA306A96}"/>
    <dgm:cxn modelId="{9702FD36-DF4A-4703-A0E5-CEC3F443005C}" type="presOf" srcId="{03024755-0DB4-49D6-9F2B-F9A8E517632C}" destId="{1AD89B7F-A11C-4913-A3E5-72A7AE2FCE29}" srcOrd="0" destOrd="0" presId="urn:microsoft.com/office/officeart/2008/layout/BendingPictureCaption"/>
    <dgm:cxn modelId="{759CA872-3F03-4F23-B09D-3719BD3712E0}" srcId="{03024755-0DB4-49D6-9F2B-F9A8E517632C}" destId="{AB59753F-768C-4C6D-9AFC-DAA000BF1864}" srcOrd="2" destOrd="0" parTransId="{EA3CAFFC-4795-4804-8BAF-120A0B3A89E7}" sibTransId="{F01F15B2-382B-442B-9CD2-300EFC301797}"/>
    <dgm:cxn modelId="{EBC6E69F-D438-42B4-849D-A66AECE04C0E}" type="presOf" srcId="{82429B89-8061-4DC2-8A47-1981E70B977D}" destId="{29368362-2B93-4ECB-90D8-98FFB404B44A}" srcOrd="0" destOrd="0" presId="urn:microsoft.com/office/officeart/2008/layout/BendingPictureCaption"/>
    <dgm:cxn modelId="{8956A220-26E9-44D7-8880-F249418BE5B8}" srcId="{03024755-0DB4-49D6-9F2B-F9A8E517632C}" destId="{64A94D42-D23D-45D8-91F9-59BB2BF8BFCF}" srcOrd="3" destOrd="0" parTransId="{97A3FA36-F637-4334-A195-36638F2C343B}" sibTransId="{25D9A413-0C58-4FD4-92E7-C3AF74794266}"/>
    <dgm:cxn modelId="{7BF95B23-3F9E-4A4C-BF79-08DA4D1A552E}" srcId="{03024755-0DB4-49D6-9F2B-F9A8E517632C}" destId="{35EF10A1-CED7-4F54-9DE5-112E6ABD7605}" srcOrd="0" destOrd="0" parTransId="{82974260-9732-47BA-9AC6-5672D8BEDBB0}" sibTransId="{71CB3F62-A73B-427A-AD31-87A78AA85F65}"/>
    <dgm:cxn modelId="{3FCF07F6-6282-425F-BDDB-EBA0BB300AD2}" type="presOf" srcId="{64A94D42-D23D-45D8-91F9-59BB2BF8BFCF}" destId="{FD98A115-5DBD-44E6-888A-72EE6A33466C}" srcOrd="0" destOrd="0" presId="urn:microsoft.com/office/officeart/2008/layout/BendingPictureCaption"/>
    <dgm:cxn modelId="{C30A8939-CA6A-4A8B-A8A2-B90A329D172E}" type="presParOf" srcId="{1AD89B7F-A11C-4913-A3E5-72A7AE2FCE29}" destId="{0EA1F15B-3C39-428F-9333-0053E13222D3}" srcOrd="0" destOrd="0" presId="urn:microsoft.com/office/officeart/2008/layout/BendingPictureCaption"/>
    <dgm:cxn modelId="{D913771A-9B94-4C03-A0B0-EFA39D230A55}" type="presParOf" srcId="{0EA1F15B-3C39-428F-9333-0053E13222D3}" destId="{BE42084A-6314-4C9B-BA6E-9B2D88613E87}" srcOrd="0" destOrd="0" presId="urn:microsoft.com/office/officeart/2008/layout/BendingPictureCaption"/>
    <dgm:cxn modelId="{AF68F702-96CF-4DE9-B7BE-A3B2C7DC9B5E}" type="presParOf" srcId="{0EA1F15B-3C39-428F-9333-0053E13222D3}" destId="{50EFE424-148C-4EC0-BF90-AB5A311EA922}" srcOrd="1" destOrd="0" presId="urn:microsoft.com/office/officeart/2008/layout/BendingPictureCaption"/>
    <dgm:cxn modelId="{56C89B28-481F-4D2C-9AC3-203D573453C5}" type="presParOf" srcId="{1AD89B7F-A11C-4913-A3E5-72A7AE2FCE29}" destId="{4729D0D8-FCDC-400F-84B4-BD0BA04D5A17}" srcOrd="1" destOrd="0" presId="urn:microsoft.com/office/officeart/2008/layout/BendingPictureCaption"/>
    <dgm:cxn modelId="{A35A4B3E-F96D-49BA-9C77-E44839A1358C}" type="presParOf" srcId="{1AD89B7F-A11C-4913-A3E5-72A7AE2FCE29}" destId="{1DE09845-F994-4785-A435-54F8FD0766AE}" srcOrd="2" destOrd="0" presId="urn:microsoft.com/office/officeart/2008/layout/BendingPictureCaption"/>
    <dgm:cxn modelId="{598A5312-C726-41C2-B25C-4AE3146E633D}" type="presParOf" srcId="{1DE09845-F994-4785-A435-54F8FD0766AE}" destId="{64A96620-1546-4384-B257-B138A07CA7C4}" srcOrd="0" destOrd="0" presId="urn:microsoft.com/office/officeart/2008/layout/BendingPictureCaption"/>
    <dgm:cxn modelId="{7F7FEBCF-3D3C-4D14-9423-F87B1134595B}" type="presParOf" srcId="{1DE09845-F994-4785-A435-54F8FD0766AE}" destId="{29368362-2B93-4ECB-90D8-98FFB404B44A}" srcOrd="1" destOrd="0" presId="urn:microsoft.com/office/officeart/2008/layout/BendingPictureCaption"/>
    <dgm:cxn modelId="{9A9C4FBA-D47C-4A00-B4F2-D2B55663B777}" type="presParOf" srcId="{1AD89B7F-A11C-4913-A3E5-72A7AE2FCE29}" destId="{FC7D01AD-24B9-4FDA-AEB5-0A56119A76C2}" srcOrd="3" destOrd="0" presId="urn:microsoft.com/office/officeart/2008/layout/BendingPictureCaption"/>
    <dgm:cxn modelId="{6F5F7E1C-F248-4429-92F9-88CF3C866246}" type="presParOf" srcId="{1AD89B7F-A11C-4913-A3E5-72A7AE2FCE29}" destId="{A4DB868F-1F9E-40D3-B878-BB040BAFB1EE}" srcOrd="4" destOrd="0" presId="urn:microsoft.com/office/officeart/2008/layout/BendingPictureCaption"/>
    <dgm:cxn modelId="{F6BCD4A3-B01D-41B0-91DB-D353688AFC75}" type="presParOf" srcId="{A4DB868F-1F9E-40D3-B878-BB040BAFB1EE}" destId="{C6CE6598-E477-4F70-AD26-BED8CE8B32EC}" srcOrd="0" destOrd="0" presId="urn:microsoft.com/office/officeart/2008/layout/BendingPictureCaption"/>
    <dgm:cxn modelId="{CA674238-FD24-4764-B9E3-AC843198505C}" type="presParOf" srcId="{A4DB868F-1F9E-40D3-B878-BB040BAFB1EE}" destId="{AD2EC7EC-35B5-48B0-841E-A2DEF10C5716}" srcOrd="1" destOrd="0" presId="urn:microsoft.com/office/officeart/2008/layout/BendingPictureCaption"/>
    <dgm:cxn modelId="{CB8FC045-B2BB-4824-908B-EA5C5AD8F3D5}" type="presParOf" srcId="{1AD89B7F-A11C-4913-A3E5-72A7AE2FCE29}" destId="{46E9421F-C62B-4CEF-A5D8-03539212282F}" srcOrd="5" destOrd="0" presId="urn:microsoft.com/office/officeart/2008/layout/BendingPictureCaption"/>
    <dgm:cxn modelId="{E90F8DE2-92E3-49B9-AD12-3ABD66B19F1A}" type="presParOf" srcId="{1AD89B7F-A11C-4913-A3E5-72A7AE2FCE29}" destId="{A7417E66-78FD-4F8A-81D5-390180FFCFFB}" srcOrd="6" destOrd="0" presId="urn:microsoft.com/office/officeart/2008/layout/BendingPictureCaption"/>
    <dgm:cxn modelId="{43801383-8699-491D-8FB1-B2D38DCD3F9B}" type="presParOf" srcId="{A7417E66-78FD-4F8A-81D5-390180FFCFFB}" destId="{2682014C-D07E-4FBF-B930-8E0B9A935765}" srcOrd="0" destOrd="0" presId="urn:microsoft.com/office/officeart/2008/layout/BendingPictureCaption"/>
    <dgm:cxn modelId="{E9F47D43-9562-49F2-A2A8-C7FD34B90274}" type="presParOf" srcId="{A7417E66-78FD-4F8A-81D5-390180FFCFFB}" destId="{FD98A115-5DBD-44E6-888A-72EE6A33466C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E2FFC5-1543-4BE8-8EFA-AA441A82ECA4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5604082F-3305-48D2-8EDA-A19A61A3B7BD}">
      <dgm:prSet phldrT="[Texto]" custT="1"/>
      <dgm:spPr/>
      <dgm:t>
        <a:bodyPr/>
        <a:lstStyle/>
        <a:p>
          <a:r>
            <a:rPr lang="es-ES" sz="1800" dirty="0">
              <a:latin typeface="+mj-lt"/>
            </a:rPr>
            <a:t>Facturación Electrónica</a:t>
          </a:r>
          <a:endParaRPr lang="es-EC" sz="1800" dirty="0">
            <a:latin typeface="+mj-lt"/>
          </a:endParaRPr>
        </a:p>
      </dgm:t>
    </dgm:pt>
    <dgm:pt modelId="{1158A5E4-22F6-4F82-8564-61F2A15BD8B4}" type="parTrans" cxnId="{C3795D28-A230-430B-BD01-ACF01E17A564}">
      <dgm:prSet/>
      <dgm:spPr/>
      <dgm:t>
        <a:bodyPr/>
        <a:lstStyle/>
        <a:p>
          <a:endParaRPr lang="es-EC"/>
        </a:p>
      </dgm:t>
    </dgm:pt>
    <dgm:pt modelId="{45E1092C-5A6D-44D5-87C4-0DF4341AF18B}" type="sibTrans" cxnId="{C3795D28-A230-430B-BD01-ACF01E17A564}">
      <dgm:prSet/>
      <dgm:spPr/>
      <dgm:t>
        <a:bodyPr/>
        <a:lstStyle/>
        <a:p>
          <a:endParaRPr lang="es-EC"/>
        </a:p>
      </dgm:t>
    </dgm:pt>
    <dgm:pt modelId="{8E38CD43-F560-4C65-80CA-6E671CECBDC7}">
      <dgm:prSet phldrT="[Texto]" custT="1"/>
      <dgm:spPr/>
      <dgm:t>
        <a:bodyPr/>
        <a:lstStyle/>
        <a:p>
          <a:r>
            <a:rPr lang="es-ES" sz="1800" dirty="0">
              <a:latin typeface="+mj-lt"/>
            </a:rPr>
            <a:t>Digitalización de libros registrales</a:t>
          </a:r>
          <a:endParaRPr lang="es-EC" sz="1800" dirty="0">
            <a:latin typeface="+mj-lt"/>
          </a:endParaRPr>
        </a:p>
      </dgm:t>
    </dgm:pt>
    <dgm:pt modelId="{D6699B7A-D71E-47E2-A45F-FA05A63CC1A5}" type="sibTrans" cxnId="{7E54D14F-9C34-409F-A428-2936B3E36F57}">
      <dgm:prSet/>
      <dgm:spPr/>
      <dgm:t>
        <a:bodyPr/>
        <a:lstStyle/>
        <a:p>
          <a:endParaRPr lang="es-EC"/>
        </a:p>
      </dgm:t>
    </dgm:pt>
    <dgm:pt modelId="{DC2A610E-A1B4-4E1C-8314-B77BEFD5A00A}" type="parTrans" cxnId="{7E54D14F-9C34-409F-A428-2936B3E36F57}">
      <dgm:prSet/>
      <dgm:spPr/>
      <dgm:t>
        <a:bodyPr/>
        <a:lstStyle/>
        <a:p>
          <a:endParaRPr lang="es-EC"/>
        </a:p>
      </dgm:t>
    </dgm:pt>
    <dgm:pt modelId="{EF45F83D-D092-49FC-961A-AD79494CD6A6}" type="pres">
      <dgm:prSet presAssocID="{65E2FFC5-1543-4BE8-8EFA-AA441A82ECA4}" presName="diagram" presStyleCnt="0">
        <dgm:presLayoutVars>
          <dgm:dir/>
        </dgm:presLayoutVars>
      </dgm:prSet>
      <dgm:spPr/>
      <dgm:t>
        <a:bodyPr/>
        <a:lstStyle/>
        <a:p>
          <a:endParaRPr lang="es-EC"/>
        </a:p>
      </dgm:t>
    </dgm:pt>
    <dgm:pt modelId="{01891593-9D42-4CEF-8C72-D353E76933D0}" type="pres">
      <dgm:prSet presAssocID="{5604082F-3305-48D2-8EDA-A19A61A3B7BD}" presName="composite" presStyleCnt="0"/>
      <dgm:spPr/>
    </dgm:pt>
    <dgm:pt modelId="{4A2EB017-9BD2-4950-8B7E-AD94D89FEDFD}" type="pres">
      <dgm:prSet presAssocID="{5604082F-3305-48D2-8EDA-A19A61A3B7BD}" presName="Image" presStyleLbl="bgShp" presStyleIdx="0" presStyleCnt="2" custScaleX="72965" custLinFactNeighborX="26996" custLinFactNeighborY="-9528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t="6150" r="-17000" b="6150"/>
          </a:stretch>
        </a:blipFill>
      </dgm:spPr>
      <dgm:t>
        <a:bodyPr/>
        <a:lstStyle/>
        <a:p>
          <a:endParaRPr lang="es-ES"/>
        </a:p>
      </dgm:t>
    </dgm:pt>
    <dgm:pt modelId="{91D7037A-9707-46DC-B91D-5F6DB4D7268C}" type="pres">
      <dgm:prSet presAssocID="{5604082F-3305-48D2-8EDA-A19A61A3B7BD}" presName="Parent" presStyleLbl="node0" presStyleIdx="0" presStyleCnt="2" custLinFactNeighborX="16185" custLinFactNeighborY="1133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797223-1B76-441F-8AAE-3D0520D89A8E}" type="pres">
      <dgm:prSet presAssocID="{45E1092C-5A6D-44D5-87C4-0DF4341AF18B}" presName="sibTrans" presStyleCnt="0"/>
      <dgm:spPr/>
    </dgm:pt>
    <dgm:pt modelId="{F94B55EC-29E4-446A-95DD-3BF181548568}" type="pres">
      <dgm:prSet presAssocID="{8E38CD43-F560-4C65-80CA-6E671CECBDC7}" presName="composite" presStyleCnt="0"/>
      <dgm:spPr/>
    </dgm:pt>
    <dgm:pt modelId="{2062A1C9-3EB6-4B9C-A54D-F485F14371EB}" type="pres">
      <dgm:prSet presAssocID="{8E38CD43-F560-4C65-80CA-6E671CECBDC7}" presName="Image" presStyleLbl="bgShp" presStyleIdx="1" presStyleCnt="2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5352" b="5352"/>
          </a:stretch>
        </a:blipFill>
      </dgm:spPr>
      <dgm:t>
        <a:bodyPr/>
        <a:lstStyle/>
        <a:p>
          <a:endParaRPr lang="es-EC"/>
        </a:p>
      </dgm:t>
    </dgm:pt>
    <dgm:pt modelId="{31C76558-5278-4C37-BE34-4327E164050E}" type="pres">
      <dgm:prSet presAssocID="{8E38CD43-F560-4C65-80CA-6E671CECBDC7}" presName="Parent" presStyleLbl="node0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3F2CFEF-0B9D-4E04-8669-90CDEAE0BFFE}" type="presOf" srcId="{8E38CD43-F560-4C65-80CA-6E671CECBDC7}" destId="{31C76558-5278-4C37-BE34-4327E164050E}" srcOrd="0" destOrd="0" presId="urn:microsoft.com/office/officeart/2008/layout/BendingPictureCaption"/>
    <dgm:cxn modelId="{7E54D14F-9C34-409F-A428-2936B3E36F57}" srcId="{65E2FFC5-1543-4BE8-8EFA-AA441A82ECA4}" destId="{8E38CD43-F560-4C65-80CA-6E671CECBDC7}" srcOrd="1" destOrd="0" parTransId="{DC2A610E-A1B4-4E1C-8314-B77BEFD5A00A}" sibTransId="{D6699B7A-D71E-47E2-A45F-FA05A63CC1A5}"/>
    <dgm:cxn modelId="{C3795D28-A230-430B-BD01-ACF01E17A564}" srcId="{65E2FFC5-1543-4BE8-8EFA-AA441A82ECA4}" destId="{5604082F-3305-48D2-8EDA-A19A61A3B7BD}" srcOrd="0" destOrd="0" parTransId="{1158A5E4-22F6-4F82-8564-61F2A15BD8B4}" sibTransId="{45E1092C-5A6D-44D5-87C4-0DF4341AF18B}"/>
    <dgm:cxn modelId="{74199558-4A24-47D2-B835-2A435E1CD252}" type="presOf" srcId="{65E2FFC5-1543-4BE8-8EFA-AA441A82ECA4}" destId="{EF45F83D-D092-49FC-961A-AD79494CD6A6}" srcOrd="0" destOrd="0" presId="urn:microsoft.com/office/officeart/2008/layout/BendingPictureCaption"/>
    <dgm:cxn modelId="{42258BCD-955D-47A2-B773-662B333EF5AB}" type="presOf" srcId="{5604082F-3305-48D2-8EDA-A19A61A3B7BD}" destId="{91D7037A-9707-46DC-B91D-5F6DB4D7268C}" srcOrd="0" destOrd="0" presId="urn:microsoft.com/office/officeart/2008/layout/BendingPictureCaption"/>
    <dgm:cxn modelId="{E12128AC-7C34-4EDE-A43E-BF703AD40A2B}" type="presParOf" srcId="{EF45F83D-D092-49FC-961A-AD79494CD6A6}" destId="{01891593-9D42-4CEF-8C72-D353E76933D0}" srcOrd="0" destOrd="0" presId="urn:microsoft.com/office/officeart/2008/layout/BendingPictureCaption"/>
    <dgm:cxn modelId="{08BD2E80-859F-4725-812B-1F0C325D819A}" type="presParOf" srcId="{01891593-9D42-4CEF-8C72-D353E76933D0}" destId="{4A2EB017-9BD2-4950-8B7E-AD94D89FEDFD}" srcOrd="0" destOrd="0" presId="urn:microsoft.com/office/officeart/2008/layout/BendingPictureCaption"/>
    <dgm:cxn modelId="{8B3A49E8-8DCB-4D9C-A5CA-694DAD25C0FF}" type="presParOf" srcId="{01891593-9D42-4CEF-8C72-D353E76933D0}" destId="{91D7037A-9707-46DC-B91D-5F6DB4D7268C}" srcOrd="1" destOrd="0" presId="urn:microsoft.com/office/officeart/2008/layout/BendingPictureCaption"/>
    <dgm:cxn modelId="{37DB90EF-677C-47BE-B8C4-CB84569C453B}" type="presParOf" srcId="{EF45F83D-D092-49FC-961A-AD79494CD6A6}" destId="{0A797223-1B76-441F-8AAE-3D0520D89A8E}" srcOrd="1" destOrd="0" presId="urn:microsoft.com/office/officeart/2008/layout/BendingPictureCaption"/>
    <dgm:cxn modelId="{E47EB70B-3716-42E7-8488-0F0E573748CC}" type="presParOf" srcId="{EF45F83D-D092-49FC-961A-AD79494CD6A6}" destId="{F94B55EC-29E4-446A-95DD-3BF181548568}" srcOrd="2" destOrd="0" presId="urn:microsoft.com/office/officeart/2008/layout/BendingPictureCaption"/>
    <dgm:cxn modelId="{F541FDE7-ADF7-4519-A343-BFB32DB3012E}" type="presParOf" srcId="{F94B55EC-29E4-446A-95DD-3BF181548568}" destId="{2062A1C9-3EB6-4B9C-A54D-F485F14371EB}" srcOrd="0" destOrd="0" presId="urn:microsoft.com/office/officeart/2008/layout/BendingPictureCaption"/>
    <dgm:cxn modelId="{EEF635DD-5893-4DBD-833A-EED354BCD382}" type="presParOf" srcId="{F94B55EC-29E4-446A-95DD-3BF181548568}" destId="{31C76558-5278-4C37-BE34-4327E164050E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B6346-B797-4EDD-AA71-20F600072F7B}">
      <dsp:nvSpPr>
        <dsp:cNvPr id="0" name=""/>
        <dsp:cNvSpPr/>
      </dsp:nvSpPr>
      <dsp:spPr>
        <a:xfrm>
          <a:off x="6546580" y="1147866"/>
          <a:ext cx="163526" cy="3026534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9144DB-748A-4A85-ADC9-A747FE602FB1}">
      <dsp:nvSpPr>
        <dsp:cNvPr id="0" name=""/>
        <dsp:cNvSpPr/>
      </dsp:nvSpPr>
      <dsp:spPr>
        <a:xfrm>
          <a:off x="2756" y="1147866"/>
          <a:ext cx="4253073" cy="3026534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05008-A681-4D07-92DA-F655C9874B73}">
      <dsp:nvSpPr>
        <dsp:cNvPr id="0" name=""/>
        <dsp:cNvSpPr/>
      </dsp:nvSpPr>
      <dsp:spPr>
        <a:xfrm>
          <a:off x="424197" y="766244"/>
          <a:ext cx="2957560" cy="28628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E0D154-D4DE-4AB5-89B3-56D5969CE4D1}">
      <dsp:nvSpPr>
        <dsp:cNvPr id="0" name=""/>
        <dsp:cNvSpPr/>
      </dsp:nvSpPr>
      <dsp:spPr>
        <a:xfrm>
          <a:off x="177819" y="3642580"/>
          <a:ext cx="3923271" cy="359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720" tIns="64770" rIns="17272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>
              <a:latin typeface="+mj-lt"/>
            </a:rPr>
            <a:t>Cambio de instalaciones</a:t>
          </a:r>
          <a:endParaRPr lang="es-EC" sz="1700" b="1" kern="1200" dirty="0">
            <a:latin typeface="+mj-lt"/>
          </a:endParaRPr>
        </a:p>
      </dsp:txBody>
      <dsp:txXfrm>
        <a:off x="177819" y="3642580"/>
        <a:ext cx="3923271" cy="359252"/>
      </dsp:txXfrm>
    </dsp:sp>
    <dsp:sp modelId="{1243C509-6EFF-4DA2-A1FD-F0CEF8DFE7F3}">
      <dsp:nvSpPr>
        <dsp:cNvPr id="0" name=""/>
        <dsp:cNvSpPr/>
      </dsp:nvSpPr>
      <dsp:spPr>
        <a:xfrm>
          <a:off x="3654984" y="1147866"/>
          <a:ext cx="3492441" cy="3026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solidFill>
                <a:schemeClr val="accent6">
                  <a:lumMod val="50000"/>
                </a:schemeClr>
              </a:solidFill>
              <a:latin typeface="+mj-lt"/>
            </a:rPr>
            <a:t>En el mes de julio del 2019</a:t>
          </a:r>
          <a:r>
            <a:rPr lang="es-ES" sz="1800" kern="12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, </a:t>
          </a:r>
          <a:r>
            <a:rPr lang="es-ES" sz="1800" b="1" kern="12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gracias al señor Alcalde Ab. Carlos Barcia Molina</a:t>
          </a:r>
          <a:r>
            <a:rPr lang="es-ES" sz="1800" kern="12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,  </a:t>
          </a:r>
          <a:r>
            <a:rPr lang="es-ES" sz="1800" kern="1200" dirty="0">
              <a:solidFill>
                <a:schemeClr val="accent6">
                  <a:lumMod val="50000"/>
                </a:schemeClr>
              </a:solidFill>
              <a:latin typeface="+mj-lt"/>
            </a:rPr>
            <a:t>se realizó el cambio de las instalaciones de las oficinas del RPQ para poder brindar al usuario una atención de calidad. A su vez se uniformó a los funcionarios para mejorar la imagen institucional</a:t>
          </a:r>
          <a:r>
            <a:rPr lang="es-ES" sz="1600" kern="1200" dirty="0">
              <a:latin typeface="+mj-lt"/>
            </a:rPr>
            <a:t>. </a:t>
          </a:r>
          <a:endParaRPr lang="es-EC" sz="1600" kern="1200" dirty="0">
            <a:latin typeface="+mj-lt"/>
          </a:endParaRPr>
        </a:p>
      </dsp:txBody>
      <dsp:txXfrm>
        <a:off x="3654984" y="1147866"/>
        <a:ext cx="3492441" cy="30265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2084A-6314-4C9B-BA6E-9B2D88613E87}">
      <dsp:nvSpPr>
        <dsp:cNvPr id="0" name=""/>
        <dsp:cNvSpPr/>
      </dsp:nvSpPr>
      <dsp:spPr>
        <a:xfrm>
          <a:off x="1401351" y="63143"/>
          <a:ext cx="3424715" cy="2530851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alphaModFix amt="91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12000"/>
                    </a14:imgEffect>
                    <a14:imgEffect>
                      <a14:brightnessContrast bright="-6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FE424-148C-4EC0-BF90-AB5A311EA922}">
      <dsp:nvSpPr>
        <dsp:cNvPr id="0" name=""/>
        <dsp:cNvSpPr/>
      </dsp:nvSpPr>
      <dsp:spPr>
        <a:xfrm>
          <a:off x="2093581" y="2135104"/>
          <a:ext cx="2951084" cy="7091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ES" sz="1600" kern="1200" dirty="0">
              <a:latin typeface="+mj-lt"/>
            </a:rPr>
            <a:t>Implementación de la página web institucional y redes sociales</a:t>
          </a:r>
          <a:endParaRPr lang="es-EC" sz="1600" kern="1200" dirty="0">
            <a:latin typeface="+mj-lt"/>
          </a:endParaRPr>
        </a:p>
      </dsp:txBody>
      <dsp:txXfrm>
        <a:off x="2093581" y="2135104"/>
        <a:ext cx="2951084" cy="709194"/>
      </dsp:txXfrm>
    </dsp:sp>
    <dsp:sp modelId="{64A96620-1546-4384-B257-B138A07CA7C4}">
      <dsp:nvSpPr>
        <dsp:cNvPr id="0" name=""/>
        <dsp:cNvSpPr/>
      </dsp:nvSpPr>
      <dsp:spPr>
        <a:xfrm>
          <a:off x="5530569" y="63143"/>
          <a:ext cx="3424715" cy="2530851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33" t="-4053" r="-2033" b="-4053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368362-2B93-4ECB-90D8-98FFB404B44A}">
      <dsp:nvSpPr>
        <dsp:cNvPr id="0" name=""/>
        <dsp:cNvSpPr/>
      </dsp:nvSpPr>
      <dsp:spPr>
        <a:xfrm>
          <a:off x="6222798" y="2135104"/>
          <a:ext cx="2951084" cy="7091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ES" sz="1800" kern="1200" dirty="0">
              <a:latin typeface="+mj-lt"/>
            </a:rPr>
            <a:t>Sistema de Turnero </a:t>
          </a:r>
          <a:endParaRPr lang="es-EC" sz="1800" kern="1200" dirty="0">
            <a:latin typeface="+mj-lt"/>
          </a:endParaRPr>
        </a:p>
      </dsp:txBody>
      <dsp:txXfrm>
        <a:off x="6222798" y="2135104"/>
        <a:ext cx="2951084" cy="709194"/>
      </dsp:txXfrm>
    </dsp:sp>
    <dsp:sp modelId="{C6CE6598-E477-4F70-AD26-BED8CE8B32EC}">
      <dsp:nvSpPr>
        <dsp:cNvPr id="0" name=""/>
        <dsp:cNvSpPr/>
      </dsp:nvSpPr>
      <dsp:spPr>
        <a:xfrm>
          <a:off x="1401351" y="3208630"/>
          <a:ext cx="3424715" cy="2530851"/>
        </a:xfrm>
        <a:prstGeom prst="rect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223" t="13016" r="3223" b="13016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2EC7EC-35B5-48B0-841E-A2DEF10C5716}">
      <dsp:nvSpPr>
        <dsp:cNvPr id="0" name=""/>
        <dsp:cNvSpPr/>
      </dsp:nvSpPr>
      <dsp:spPr>
        <a:xfrm>
          <a:off x="2093581" y="5280591"/>
          <a:ext cx="2951084" cy="7091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ES" sz="1350" kern="1200" dirty="0">
              <a:latin typeface="+mj-lt"/>
            </a:rPr>
            <a:t>Adquisición de discos duros para  respaldo de información del servidor sobre el programa registral </a:t>
          </a:r>
          <a:endParaRPr lang="es-EC" sz="1350" kern="1200" dirty="0">
            <a:latin typeface="+mj-lt"/>
          </a:endParaRPr>
        </a:p>
      </dsp:txBody>
      <dsp:txXfrm>
        <a:off x="2093581" y="5280591"/>
        <a:ext cx="2951084" cy="709194"/>
      </dsp:txXfrm>
    </dsp:sp>
    <dsp:sp modelId="{2682014C-D07E-4FBF-B930-8E0B9A935765}">
      <dsp:nvSpPr>
        <dsp:cNvPr id="0" name=""/>
        <dsp:cNvSpPr/>
      </dsp:nvSpPr>
      <dsp:spPr>
        <a:xfrm>
          <a:off x="5530569" y="3208630"/>
          <a:ext cx="3424715" cy="2530851"/>
        </a:xfrm>
        <a:prstGeom prst="rect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697" t="17283" r="2697" b="17283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98A115-5DBD-44E6-888A-72EE6A33466C}">
      <dsp:nvSpPr>
        <dsp:cNvPr id="0" name=""/>
        <dsp:cNvSpPr/>
      </dsp:nvSpPr>
      <dsp:spPr>
        <a:xfrm>
          <a:off x="6222798" y="5280591"/>
          <a:ext cx="2951084" cy="7091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ES" sz="1800" kern="1200" dirty="0">
              <a:latin typeface="+mj-lt"/>
            </a:rPr>
            <a:t>Póliza de bienes del RPQ</a:t>
          </a:r>
          <a:endParaRPr lang="es-EC" sz="1800" kern="1200" dirty="0">
            <a:latin typeface="+mj-lt"/>
          </a:endParaRPr>
        </a:p>
      </dsp:txBody>
      <dsp:txXfrm>
        <a:off x="6222798" y="5280591"/>
        <a:ext cx="2951084" cy="7091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EB017-9BD2-4950-8B7E-AD94D89FEDFD}">
      <dsp:nvSpPr>
        <dsp:cNvPr id="0" name=""/>
        <dsp:cNvSpPr/>
      </dsp:nvSpPr>
      <dsp:spPr>
        <a:xfrm>
          <a:off x="1224146" y="895037"/>
          <a:ext cx="3307803" cy="3350173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t="6150" r="-17000" b="615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7037A-9707-46DC-B91D-5F6DB4D7268C}">
      <dsp:nvSpPr>
        <dsp:cNvPr id="0" name=""/>
        <dsp:cNvSpPr/>
      </dsp:nvSpPr>
      <dsp:spPr>
        <a:xfrm>
          <a:off x="936090" y="4063377"/>
          <a:ext cx="3906449" cy="9387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ES" sz="1800" kern="1200" dirty="0">
              <a:latin typeface="+mj-lt"/>
            </a:rPr>
            <a:t>Facturación Electrónica</a:t>
          </a:r>
          <a:endParaRPr lang="es-EC" sz="1800" kern="1200" dirty="0">
            <a:latin typeface="+mj-lt"/>
          </a:endParaRPr>
        </a:p>
      </dsp:txBody>
      <dsp:txXfrm>
        <a:off x="936090" y="4063377"/>
        <a:ext cx="3906449" cy="938784"/>
      </dsp:txXfrm>
    </dsp:sp>
    <dsp:sp modelId="{2062A1C9-3EB6-4B9C-A54D-F485F14371EB}">
      <dsp:nvSpPr>
        <dsp:cNvPr id="0" name=""/>
        <dsp:cNvSpPr/>
      </dsp:nvSpPr>
      <dsp:spPr>
        <a:xfrm>
          <a:off x="4789475" y="1214241"/>
          <a:ext cx="4533410" cy="3350173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5352" b="5352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C76558-5278-4C37-BE34-4327E164050E}">
      <dsp:nvSpPr>
        <dsp:cNvPr id="0" name=""/>
        <dsp:cNvSpPr/>
      </dsp:nvSpPr>
      <dsp:spPr>
        <a:xfrm>
          <a:off x="5705802" y="3956966"/>
          <a:ext cx="3906449" cy="9387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ES" sz="1800" kern="1200" dirty="0">
              <a:latin typeface="+mj-lt"/>
            </a:rPr>
            <a:t>Digitalización de libros registrales</a:t>
          </a:r>
          <a:endParaRPr lang="es-EC" sz="1800" kern="1200" dirty="0">
            <a:latin typeface="+mj-lt"/>
          </a:endParaRPr>
        </a:p>
      </dsp:txBody>
      <dsp:txXfrm>
        <a:off x="5705802" y="3956966"/>
        <a:ext cx="3906449" cy="938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4EDC2-6547-47D8-82C7-2FEE7AF667A3}" type="datetimeFigureOut">
              <a:rPr lang="es-ES" smtClean="0"/>
              <a:pPr/>
              <a:t>01/07/2020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E22EA-90C3-4FD4-B1A0-F69326E653F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744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E22EA-90C3-4FD4-B1A0-F69326E653F9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7401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E22EA-90C3-4FD4-B1A0-F69326E653F9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5687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E22EA-90C3-4FD4-B1A0-F69326E653F9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418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2525-E489-4FFD-9B57-EA5E8938640F}" type="datetimeFigureOut">
              <a:rPr lang="es-ES" smtClean="0"/>
              <a:pPr/>
              <a:t>01/07/2020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179F-2F6F-42DD-9066-360198C8039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2537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2525-E489-4FFD-9B57-EA5E8938640F}" type="datetimeFigureOut">
              <a:rPr lang="es-ES" smtClean="0"/>
              <a:pPr/>
              <a:t>01/07/2020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179F-2F6F-42DD-9066-360198C8039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81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2525-E489-4FFD-9B57-EA5E8938640F}" type="datetimeFigureOut">
              <a:rPr lang="es-ES" smtClean="0"/>
              <a:pPr/>
              <a:t>01/07/2020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179F-2F6F-42DD-9066-360198C8039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853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2525-E489-4FFD-9B57-EA5E8938640F}" type="datetimeFigureOut">
              <a:rPr lang="es-ES" smtClean="0"/>
              <a:pPr/>
              <a:t>01/07/2020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179F-2F6F-42DD-9066-360198C8039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743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2525-E489-4FFD-9B57-EA5E8938640F}" type="datetimeFigureOut">
              <a:rPr lang="es-ES" smtClean="0"/>
              <a:pPr/>
              <a:t>01/07/2020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179F-2F6F-42DD-9066-360198C8039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027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2525-E489-4FFD-9B57-EA5E8938640F}" type="datetimeFigureOut">
              <a:rPr lang="es-ES" smtClean="0"/>
              <a:pPr/>
              <a:t>01/07/2020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179F-2F6F-42DD-9066-360198C8039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6996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2525-E489-4FFD-9B57-EA5E8938640F}" type="datetimeFigureOut">
              <a:rPr lang="es-ES" smtClean="0"/>
              <a:pPr/>
              <a:t>01/07/2020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179F-2F6F-42DD-9066-360198C8039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23986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2525-E489-4FFD-9B57-EA5E8938640F}" type="datetimeFigureOut">
              <a:rPr lang="es-ES" smtClean="0"/>
              <a:pPr/>
              <a:t>01/07/2020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179F-2F6F-42DD-9066-360198C8039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4397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2525-E489-4FFD-9B57-EA5E8938640F}" type="datetimeFigureOut">
              <a:rPr lang="es-ES" smtClean="0"/>
              <a:pPr/>
              <a:t>01/07/2020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179F-2F6F-42DD-9066-360198C8039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6237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2525-E489-4FFD-9B57-EA5E8938640F}" type="datetimeFigureOut">
              <a:rPr lang="es-ES" smtClean="0"/>
              <a:pPr/>
              <a:t>01/07/2020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179F-2F6F-42DD-9066-360198C8039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13962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2525-E489-4FFD-9B57-EA5E8938640F}" type="datetimeFigureOut">
              <a:rPr lang="es-ES" smtClean="0"/>
              <a:pPr/>
              <a:t>01/07/2020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179F-2F6F-42DD-9066-360198C8039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3281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2525-E489-4FFD-9B57-EA5E8938640F}" type="datetimeFigureOut">
              <a:rPr lang="es-ES" smtClean="0"/>
              <a:pPr/>
              <a:t>01/07/2020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179F-2F6F-42DD-9066-360198C8039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47953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2525-E489-4FFD-9B57-EA5E8938640F}" type="datetimeFigureOut">
              <a:rPr lang="es-ES" smtClean="0"/>
              <a:pPr/>
              <a:t>01/07/2020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179F-2F6F-42DD-9066-360198C8039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4399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2525-E489-4FFD-9B57-EA5E8938640F}" type="datetimeFigureOut">
              <a:rPr lang="es-ES" smtClean="0"/>
              <a:pPr/>
              <a:t>01/07/2020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179F-2F6F-42DD-9066-360198C8039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3770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2525-E489-4FFD-9B57-EA5E8938640F}" type="datetimeFigureOut">
              <a:rPr lang="es-ES" smtClean="0"/>
              <a:pPr/>
              <a:t>01/07/2020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179F-2F6F-42DD-9066-360198C8039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267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2525-E489-4FFD-9B57-EA5E8938640F}" type="datetimeFigureOut">
              <a:rPr lang="es-ES" smtClean="0"/>
              <a:pPr/>
              <a:t>01/07/2020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179F-2F6F-42DD-9066-360198C8039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3786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2525-E489-4FFD-9B57-EA5E8938640F}" type="datetimeFigureOut">
              <a:rPr lang="es-ES" smtClean="0"/>
              <a:pPr/>
              <a:t>01/07/2020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179F-2F6F-42DD-9066-360198C8039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339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92525-E489-4FFD-9B57-EA5E8938640F}" type="datetimeFigureOut">
              <a:rPr lang="es-ES" smtClean="0"/>
              <a:pPr/>
              <a:t>01/07/2020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841179F-2F6F-42DD-9066-360198C8039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764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8" r:id="rId1"/>
    <p:sldLayoutId id="2147484389" r:id="rId2"/>
    <p:sldLayoutId id="2147484390" r:id="rId3"/>
    <p:sldLayoutId id="2147484391" r:id="rId4"/>
    <p:sldLayoutId id="2147484392" r:id="rId5"/>
    <p:sldLayoutId id="2147484393" r:id="rId6"/>
    <p:sldLayoutId id="2147484394" r:id="rId7"/>
    <p:sldLayoutId id="2147484395" r:id="rId8"/>
    <p:sldLayoutId id="2147484396" r:id="rId9"/>
    <p:sldLayoutId id="2147484397" r:id="rId10"/>
    <p:sldLayoutId id="2147484398" r:id="rId11"/>
    <p:sldLayoutId id="2147484399" r:id="rId12"/>
    <p:sldLayoutId id="2147484400" r:id="rId13"/>
    <p:sldLayoutId id="2147484401" r:id="rId14"/>
    <p:sldLayoutId id="2147484402" r:id="rId15"/>
    <p:sldLayoutId id="2147484403" r:id="rId16"/>
    <p:sldLayoutId id="21474844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registrodelapropiedadquininde@gmail.com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package" Target="../embeddings/Hoja_de_c_lculo_de_Microsoft_Excel.xls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2.jpg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15E1CB6-8A0A-4CB9-9E84-F32DE4B73769}"/>
              </a:ext>
            </a:extLst>
          </p:cNvPr>
          <p:cNvSpPr txBox="1"/>
          <p:nvPr/>
        </p:nvSpPr>
        <p:spPr>
          <a:xfrm>
            <a:off x="799328" y="1291785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>
                <a:solidFill>
                  <a:schemeClr val="accent2">
                    <a:lumMod val="50000"/>
                  </a:schemeClr>
                </a:solidFill>
                <a:latin typeface="Kozuka Mincho Pro H" panose="02020A00000000000000" pitchFamily="18" charset="-128"/>
                <a:ea typeface="Kozuka Mincho Pro H" panose="02020A00000000000000" pitchFamily="18" charset="-128"/>
              </a:rPr>
              <a:t>Registro de la Propiedad del cantón Quinindé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3BBDF5-08A2-4D45-9C48-E5408E76287B}"/>
              </a:ext>
            </a:extLst>
          </p:cNvPr>
          <p:cNvSpPr txBox="1"/>
          <p:nvPr/>
        </p:nvSpPr>
        <p:spPr>
          <a:xfrm>
            <a:off x="539552" y="3044279"/>
            <a:ext cx="7553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400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INFORME </a:t>
            </a:r>
            <a:endParaRPr lang="es-EC" sz="4400" dirty="0">
              <a:solidFill>
                <a:schemeClr val="accent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7BE7445-7528-4755-9A14-14D6FF594FF5}"/>
              </a:ext>
            </a:extLst>
          </p:cNvPr>
          <p:cNvSpPr txBox="1"/>
          <p:nvPr/>
        </p:nvSpPr>
        <p:spPr>
          <a:xfrm>
            <a:off x="2411760" y="4365885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AÑO 2019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F34D5A2-EAB3-42EC-A24E-540CFC8D5E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543673"/>
            <a:ext cx="3101018" cy="1260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747EE1D-C4D7-4AA3-8A8D-180C45B8974F}"/>
              </a:ext>
            </a:extLst>
          </p:cNvPr>
          <p:cNvSpPr txBox="1"/>
          <p:nvPr/>
        </p:nvSpPr>
        <p:spPr>
          <a:xfrm>
            <a:off x="1259632" y="332656"/>
            <a:ext cx="5112568" cy="523220"/>
          </a:xfrm>
          <a:prstGeom prst="rect">
            <a:avLst/>
          </a:prstGeom>
          <a:solidFill>
            <a:schemeClr val="accent2">
              <a:alpha val="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2800" dirty="0"/>
              <a:t>ESTRUCTURA ORGÁNICA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CE5B205-01BA-4086-8DD6-62F2CD535D56}"/>
              </a:ext>
            </a:extLst>
          </p:cNvPr>
          <p:cNvSpPr txBox="1"/>
          <p:nvPr/>
        </p:nvSpPr>
        <p:spPr>
          <a:xfrm>
            <a:off x="2041033" y="1467790"/>
            <a:ext cx="3978489" cy="369332"/>
          </a:xfrm>
          <a:prstGeom prst="rect">
            <a:avLst/>
          </a:prstGeom>
          <a:solidFill>
            <a:schemeClr val="accent2">
              <a:alpha val="1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latin typeface="Arial Black" panose="020B0A04020102020204" pitchFamily="34" charset="0"/>
              </a:rPr>
              <a:t>Registrador de la Propiedad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9C6595D-80F1-4891-A0F5-0E4EA57DC4C3}"/>
              </a:ext>
            </a:extLst>
          </p:cNvPr>
          <p:cNvSpPr txBox="1"/>
          <p:nvPr/>
        </p:nvSpPr>
        <p:spPr>
          <a:xfrm>
            <a:off x="1085150" y="2644821"/>
            <a:ext cx="1944216" cy="646331"/>
          </a:xfrm>
          <a:prstGeom prst="rect">
            <a:avLst/>
          </a:prstGeom>
          <a:solidFill>
            <a:schemeClr val="accent2">
              <a:alpha val="1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Coordinación Registral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5ECF005-6F94-4EBE-B9FC-40854CE800BE}"/>
              </a:ext>
            </a:extLst>
          </p:cNvPr>
          <p:cNvSpPr txBox="1"/>
          <p:nvPr/>
        </p:nvSpPr>
        <p:spPr>
          <a:xfrm>
            <a:off x="1085150" y="4272398"/>
            <a:ext cx="1944216" cy="646331"/>
          </a:xfrm>
          <a:prstGeom prst="rect">
            <a:avLst/>
          </a:prstGeom>
          <a:solidFill>
            <a:schemeClr val="accent2">
              <a:alpha val="1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Coordinación Institucional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DCDF7C9-7CEC-435C-B461-9100068B1AD9}"/>
              </a:ext>
            </a:extLst>
          </p:cNvPr>
          <p:cNvSpPr txBox="1"/>
          <p:nvPr/>
        </p:nvSpPr>
        <p:spPr>
          <a:xfrm>
            <a:off x="4366349" y="3658710"/>
            <a:ext cx="2556284" cy="1754326"/>
          </a:xfrm>
          <a:prstGeom prst="rect">
            <a:avLst/>
          </a:prstGeom>
          <a:solidFill>
            <a:schemeClr val="accent2">
              <a:alpha val="12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C" dirty="0"/>
              <a:t>Financiero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C" dirty="0"/>
              <a:t>Talento Humano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C" dirty="0"/>
              <a:t>Compras Públicas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C" dirty="0"/>
              <a:t>Atención Cliente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C" dirty="0"/>
              <a:t>Recaudación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C" dirty="0"/>
              <a:t>Atención al Cliente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7CB426A-9C29-4CF6-A42F-927A8B263136}"/>
              </a:ext>
            </a:extLst>
          </p:cNvPr>
          <p:cNvSpPr txBox="1"/>
          <p:nvPr/>
        </p:nvSpPr>
        <p:spPr>
          <a:xfrm>
            <a:off x="4366349" y="2239995"/>
            <a:ext cx="2556284" cy="1200329"/>
          </a:xfrm>
          <a:prstGeom prst="rect">
            <a:avLst/>
          </a:prstGeom>
          <a:solidFill>
            <a:schemeClr val="accent2">
              <a:alpha val="12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C" dirty="0"/>
              <a:t>Certificaciones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C" dirty="0"/>
              <a:t>Inscripciones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C" dirty="0"/>
              <a:t>Calificación Títulos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C" dirty="0"/>
              <a:t>Archivo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E6B6B1C-A04A-4D33-AFFF-6A3D3AAF1715}"/>
              </a:ext>
            </a:extLst>
          </p:cNvPr>
          <p:cNvSpPr txBox="1"/>
          <p:nvPr/>
        </p:nvSpPr>
        <p:spPr>
          <a:xfrm>
            <a:off x="4682" y="5657671"/>
            <a:ext cx="5719446" cy="1200329"/>
          </a:xfrm>
          <a:prstGeom prst="rect">
            <a:avLst/>
          </a:prstGeom>
          <a:solidFill>
            <a:schemeClr val="accent2">
              <a:lumMod val="75000"/>
              <a:alpha val="59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1"/>
                </a:solidFill>
              </a:rPr>
              <a:t>Página Web Institucional: rpquininde.gob.ec</a:t>
            </a:r>
          </a:p>
          <a:p>
            <a:r>
              <a:rPr lang="es-EC" dirty="0">
                <a:solidFill>
                  <a:schemeClr val="bg1"/>
                </a:solidFill>
              </a:rPr>
              <a:t>Teléfono: 06736258</a:t>
            </a:r>
          </a:p>
          <a:p>
            <a:r>
              <a:rPr lang="es-EC" dirty="0">
                <a:solidFill>
                  <a:schemeClr val="bg1"/>
                </a:solidFill>
              </a:rPr>
              <a:t>Email: </a:t>
            </a:r>
            <a:r>
              <a:rPr lang="es-EC" dirty="0">
                <a:solidFill>
                  <a:schemeClr val="bg1"/>
                </a:solidFill>
                <a:hlinkClick r:id="rId2"/>
              </a:rPr>
              <a:t>registrodelapropiedadquininde@gmail.com</a:t>
            </a:r>
            <a:endParaRPr lang="es-EC" dirty="0">
              <a:solidFill>
                <a:schemeClr val="bg1"/>
              </a:solidFill>
            </a:endParaRPr>
          </a:p>
          <a:p>
            <a:r>
              <a:rPr lang="es-EC" dirty="0">
                <a:solidFill>
                  <a:schemeClr val="bg1"/>
                </a:solidFill>
              </a:rPr>
              <a:t>Facebook: Registro de la Propiedad cantón Quinindé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836B610-30DC-42A5-B95D-3D7D3569A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68" y="0"/>
            <a:ext cx="1048668" cy="926729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183632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388E644-05F6-4E4E-8F07-D62BB0EA2BF2}"/>
              </a:ext>
            </a:extLst>
          </p:cNvPr>
          <p:cNvSpPr txBox="1"/>
          <p:nvPr/>
        </p:nvSpPr>
        <p:spPr>
          <a:xfrm>
            <a:off x="0" y="0"/>
            <a:ext cx="9144000" cy="67413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BCE9D51-3AF6-4C6E-B85D-C2A4B32E5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164"/>
            <a:ext cx="1048668" cy="92672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B0EEF70-60E5-431F-9D23-1199B3662282}"/>
              </a:ext>
            </a:extLst>
          </p:cNvPr>
          <p:cNvSpPr txBox="1"/>
          <p:nvPr/>
        </p:nvSpPr>
        <p:spPr>
          <a:xfrm>
            <a:off x="2123728" y="489529"/>
            <a:ext cx="5711354" cy="38472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1900" dirty="0">
                <a:solidFill>
                  <a:schemeClr val="bg1"/>
                </a:solidFill>
              </a:rPr>
              <a:t>TRÁMITES DESPACHADOS UNIDAD CERTIFICACIONES </a:t>
            </a:r>
          </a:p>
        </p:txBody>
      </p:sp>
      <p:graphicFrame>
        <p:nvGraphicFramePr>
          <p:cNvPr id="12" name="Tabla 23">
            <a:extLst>
              <a:ext uri="{FF2B5EF4-FFF2-40B4-BE49-F238E27FC236}">
                <a16:creationId xmlns:a16="http://schemas.microsoft.com/office/drawing/2014/main" id="{F09994FE-DAA1-4010-92E0-47EE7CBF35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851541"/>
              </p:ext>
            </p:extLst>
          </p:nvPr>
        </p:nvGraphicFramePr>
        <p:xfrm>
          <a:off x="9211" y="1189644"/>
          <a:ext cx="9144000" cy="567727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13845783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6941965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13723462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4388887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55428599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431890167"/>
                    </a:ext>
                  </a:extLst>
                </a:gridCol>
              </a:tblGrid>
              <a:tr h="636246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MESES 2019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INSCRIPCIONES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CERTIFICADOS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CERTIFICADOS GRATUITOS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INSCRIPCIONES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CERTIFICADOS</a:t>
                      </a:r>
                      <a:endParaRPr lang="es-EC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14154"/>
                  </a:ext>
                </a:extLst>
              </a:tr>
              <a:tr h="367065">
                <a:tc>
                  <a:txBody>
                    <a:bodyPr/>
                    <a:lstStyle/>
                    <a:p>
                      <a:r>
                        <a:rPr lang="es-ES" sz="1650" dirty="0"/>
                        <a:t>ENERO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487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1190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0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22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0</a:t>
                      </a:r>
                      <a:endParaRPr lang="es-EC" sz="16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92383"/>
                  </a:ext>
                </a:extLst>
              </a:tr>
              <a:tr h="367065">
                <a:tc>
                  <a:txBody>
                    <a:bodyPr/>
                    <a:lstStyle/>
                    <a:p>
                      <a:r>
                        <a:rPr lang="es-ES" sz="1650" dirty="0"/>
                        <a:t>FEBRERO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310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1054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0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21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0</a:t>
                      </a:r>
                      <a:endParaRPr lang="es-EC" sz="16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146629"/>
                  </a:ext>
                </a:extLst>
              </a:tr>
              <a:tr h="367065">
                <a:tc>
                  <a:txBody>
                    <a:bodyPr/>
                    <a:lstStyle/>
                    <a:p>
                      <a:r>
                        <a:rPr lang="es-ES" sz="1650" dirty="0"/>
                        <a:t>MARZO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277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884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0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22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0</a:t>
                      </a:r>
                      <a:endParaRPr lang="es-EC" sz="16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523532"/>
                  </a:ext>
                </a:extLst>
              </a:tr>
              <a:tr h="367065">
                <a:tc>
                  <a:txBody>
                    <a:bodyPr/>
                    <a:lstStyle/>
                    <a:p>
                      <a:r>
                        <a:rPr lang="es-ES" sz="1650" dirty="0"/>
                        <a:t>ABRIL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243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1159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1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16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6</a:t>
                      </a:r>
                      <a:endParaRPr lang="es-EC" sz="16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556012"/>
                  </a:ext>
                </a:extLst>
              </a:tr>
              <a:tr h="367065">
                <a:tc>
                  <a:txBody>
                    <a:bodyPr/>
                    <a:lstStyle/>
                    <a:p>
                      <a:r>
                        <a:rPr lang="es-ES" sz="1650" dirty="0"/>
                        <a:t>MAYO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202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991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25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22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1</a:t>
                      </a:r>
                      <a:endParaRPr lang="es-EC" sz="16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526833"/>
                  </a:ext>
                </a:extLst>
              </a:tr>
              <a:tr h="367065">
                <a:tc>
                  <a:txBody>
                    <a:bodyPr/>
                    <a:lstStyle/>
                    <a:p>
                      <a:r>
                        <a:rPr lang="es-ES" sz="1650" dirty="0"/>
                        <a:t>JUNIO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269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1121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7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13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2</a:t>
                      </a:r>
                      <a:endParaRPr lang="es-EC" sz="16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010108"/>
                  </a:ext>
                </a:extLst>
              </a:tr>
              <a:tr h="367065">
                <a:tc>
                  <a:txBody>
                    <a:bodyPr/>
                    <a:lstStyle/>
                    <a:p>
                      <a:r>
                        <a:rPr lang="es-ES" sz="1650" dirty="0"/>
                        <a:t>JULIO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277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1294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51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20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3</a:t>
                      </a:r>
                      <a:endParaRPr lang="es-EC" sz="16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519904"/>
                  </a:ext>
                </a:extLst>
              </a:tr>
              <a:tr h="367065">
                <a:tc>
                  <a:txBody>
                    <a:bodyPr/>
                    <a:lstStyle/>
                    <a:p>
                      <a:r>
                        <a:rPr lang="es-ES" sz="1650" dirty="0"/>
                        <a:t>AGOSTO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358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1279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40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13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3</a:t>
                      </a:r>
                      <a:endParaRPr lang="es-EC" sz="16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20139"/>
                  </a:ext>
                </a:extLst>
              </a:tr>
              <a:tr h="367065">
                <a:tc>
                  <a:txBody>
                    <a:bodyPr/>
                    <a:lstStyle/>
                    <a:p>
                      <a:r>
                        <a:rPr lang="es-ES" sz="1650" dirty="0"/>
                        <a:t>SEPTIEMBRE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322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1569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31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10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7</a:t>
                      </a:r>
                      <a:endParaRPr lang="es-EC" sz="16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376967"/>
                  </a:ext>
                </a:extLst>
              </a:tr>
              <a:tr h="367065">
                <a:tc>
                  <a:txBody>
                    <a:bodyPr/>
                    <a:lstStyle/>
                    <a:p>
                      <a:r>
                        <a:rPr lang="es-ES" sz="1650" dirty="0"/>
                        <a:t>OCTUBRE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322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1126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49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7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10</a:t>
                      </a:r>
                      <a:endParaRPr lang="es-EC" sz="16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448759"/>
                  </a:ext>
                </a:extLst>
              </a:tr>
              <a:tr h="367065">
                <a:tc>
                  <a:txBody>
                    <a:bodyPr/>
                    <a:lstStyle/>
                    <a:p>
                      <a:r>
                        <a:rPr lang="es-ES" sz="1650" dirty="0"/>
                        <a:t>NOVIEMBRE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332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1252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14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10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2</a:t>
                      </a:r>
                      <a:endParaRPr lang="es-EC" sz="16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972916"/>
                  </a:ext>
                </a:extLst>
              </a:tr>
              <a:tr h="367065">
                <a:tc>
                  <a:txBody>
                    <a:bodyPr/>
                    <a:lstStyle/>
                    <a:p>
                      <a:r>
                        <a:rPr lang="es-ES" sz="1650" dirty="0"/>
                        <a:t>DICIEMBRE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325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934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4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17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2</a:t>
                      </a:r>
                      <a:endParaRPr lang="es-EC" sz="16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720430"/>
                  </a:ext>
                </a:extLst>
              </a:tr>
              <a:tr h="636246">
                <a:tc>
                  <a:txBody>
                    <a:bodyPr/>
                    <a:lstStyle/>
                    <a:p>
                      <a:pPr algn="l"/>
                      <a:r>
                        <a:rPr lang="es-ES" sz="1650" b="1" dirty="0"/>
                        <a:t>TOTAL ANUAL</a:t>
                      </a:r>
                      <a:endParaRPr lang="es-EC" sz="16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3724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50" dirty="0"/>
                        <a:t>13853</a:t>
                      </a:r>
                      <a:endParaRPr lang="es-EC" sz="1650" dirty="0"/>
                    </a:p>
                    <a:p>
                      <a:pPr algn="ctr"/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222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193</a:t>
                      </a:r>
                      <a:endParaRPr lang="es-EC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50" dirty="0"/>
                        <a:t>36</a:t>
                      </a:r>
                      <a:endParaRPr lang="es-EC" sz="16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099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31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015BDBCB-E57B-445D-BCFF-115F4F5521E2}"/>
              </a:ext>
            </a:extLst>
          </p:cNvPr>
          <p:cNvSpPr txBox="1"/>
          <p:nvPr/>
        </p:nvSpPr>
        <p:spPr>
          <a:xfrm>
            <a:off x="807043" y="2564903"/>
            <a:ext cx="6408712" cy="954107"/>
          </a:xfrm>
          <a:prstGeom prst="rect">
            <a:avLst/>
          </a:prstGeom>
          <a:solidFill>
            <a:schemeClr val="accent3">
              <a:lumMod val="50000"/>
              <a:alpha val="2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2400" dirty="0">
                <a:latin typeface="Arial Black" panose="020B0A04020102020204" pitchFamily="34" charset="0"/>
              </a:rPr>
              <a:t>INFORME ECONÓMICO FINANCIERO</a:t>
            </a:r>
          </a:p>
          <a:p>
            <a:pPr algn="ctr"/>
            <a:r>
              <a:rPr lang="es-EC" sz="3200" dirty="0">
                <a:latin typeface="Arial Black" panose="020B0A04020102020204" pitchFamily="34" charset="0"/>
              </a:rPr>
              <a:t>Ejercicio Fiscal 2019 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6BBC616C-8F4A-4FAD-8D76-9E6B9033B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32" y="-13267"/>
            <a:ext cx="1048668" cy="92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9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15">
            <a:extLst>
              <a:ext uri="{FF2B5EF4-FFF2-40B4-BE49-F238E27FC236}">
                <a16:creationId xmlns:a16="http://schemas.microsoft.com/office/drawing/2014/main" id="{00FF1EFE-BA3C-4B24-8A72-55E8CCC60D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73233"/>
              </p:ext>
            </p:extLst>
          </p:nvPr>
        </p:nvGraphicFramePr>
        <p:xfrm>
          <a:off x="859373" y="1404687"/>
          <a:ext cx="236651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6510">
                  <a:extLst>
                    <a:ext uri="{9D8B030D-6E8A-4147-A177-3AD203B41FA5}">
                      <a16:colId xmlns:a16="http://schemas.microsoft.com/office/drawing/2014/main" val="235663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089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ENERO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52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FEBRERO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58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MARZO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415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ABRIL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27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MAYO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301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JUNIO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449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JULIO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573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AGOSTO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74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SEPTIEMBRE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179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OCTUBRE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509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NOVIEMBRE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565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DICIEMBRE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508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b="1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475371"/>
                  </a:ext>
                </a:extLst>
              </a:tr>
            </a:tbl>
          </a:graphicData>
        </a:graphic>
      </p:graphicFrame>
      <p:graphicFrame>
        <p:nvGraphicFramePr>
          <p:cNvPr id="4" name="Tabla 15">
            <a:extLst>
              <a:ext uri="{FF2B5EF4-FFF2-40B4-BE49-F238E27FC236}">
                <a16:creationId xmlns:a16="http://schemas.microsoft.com/office/drawing/2014/main" id="{FBE392CC-EA5D-4A84-BA33-C1BC5463D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33905"/>
              </p:ext>
            </p:extLst>
          </p:nvPr>
        </p:nvGraphicFramePr>
        <p:xfrm>
          <a:off x="3225883" y="1412776"/>
          <a:ext cx="3538146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8146">
                  <a:extLst>
                    <a:ext uri="{9D8B030D-6E8A-4147-A177-3AD203B41FA5}">
                      <a16:colId xmlns:a16="http://schemas.microsoft.com/office/drawing/2014/main" val="235663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INGRESOS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089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b="0" dirty="0"/>
                        <a:t>41.598,98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52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b="0" dirty="0"/>
                        <a:t>37.886,91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58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b="0" dirty="0"/>
                        <a:t>29.651,07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415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b="0" dirty="0"/>
                        <a:t>28.381,79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27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b="0" dirty="0"/>
                        <a:t>23.308,46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301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b="0" dirty="0"/>
                        <a:t>35.098,31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449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b="0" dirty="0"/>
                        <a:t>35.898,84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573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b="0" dirty="0"/>
                        <a:t>32.954,65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74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b="0" dirty="0"/>
                        <a:t>38.459,59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179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b="0" dirty="0"/>
                        <a:t>29.653,28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509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b="0" dirty="0"/>
                        <a:t>48.320,35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565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b="0" dirty="0"/>
                        <a:t>38.735,20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508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b="1" dirty="0"/>
                        <a:t>411.390,45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475371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10471499-5A70-41D6-9709-C6AFA1544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638" y="-6263"/>
            <a:ext cx="1048668" cy="92672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2304BEB-DF2F-4217-A81B-46CD1029C115}"/>
              </a:ext>
            </a:extLst>
          </p:cNvPr>
          <p:cNvSpPr txBox="1"/>
          <p:nvPr/>
        </p:nvSpPr>
        <p:spPr>
          <a:xfrm>
            <a:off x="829001" y="290197"/>
            <a:ext cx="5909049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3600" dirty="0">
                <a:solidFill>
                  <a:schemeClr val="bg1"/>
                </a:solidFill>
                <a:latin typeface="Arial Black" panose="020B0A04020102020204" pitchFamily="34" charset="0"/>
              </a:rPr>
              <a:t>INGRESOS AÑO 2019</a:t>
            </a:r>
          </a:p>
          <a:p>
            <a:pPr algn="ctr"/>
            <a:r>
              <a:rPr lang="es-EC" dirty="0">
                <a:solidFill>
                  <a:schemeClr val="bg1"/>
                </a:solidFill>
              </a:rPr>
              <a:t>Resumen general (01 enero – 31 diciembre 2019</a:t>
            </a:r>
          </a:p>
        </p:txBody>
      </p:sp>
    </p:spTree>
    <p:extLst>
      <p:ext uri="{BB962C8B-B14F-4D97-AF65-F5344CB8AC3E}">
        <p14:creationId xmlns:p14="http://schemas.microsoft.com/office/powerpoint/2010/main" val="4147802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D4F02166-9703-4D35-A8E4-EE69EF383A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281477"/>
              </p:ext>
            </p:extLst>
          </p:nvPr>
        </p:nvGraphicFramePr>
        <p:xfrm>
          <a:off x="770478" y="4020695"/>
          <a:ext cx="6382296" cy="1507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574">
                  <a:extLst>
                    <a:ext uri="{9D8B030D-6E8A-4147-A177-3AD203B41FA5}">
                      <a16:colId xmlns:a16="http://schemas.microsoft.com/office/drawing/2014/main" val="1732518389"/>
                    </a:ext>
                  </a:extLst>
                </a:gridCol>
                <a:gridCol w="1595574">
                  <a:extLst>
                    <a:ext uri="{9D8B030D-6E8A-4147-A177-3AD203B41FA5}">
                      <a16:colId xmlns:a16="http://schemas.microsoft.com/office/drawing/2014/main" val="1677775957"/>
                    </a:ext>
                  </a:extLst>
                </a:gridCol>
                <a:gridCol w="1595574">
                  <a:extLst>
                    <a:ext uri="{9D8B030D-6E8A-4147-A177-3AD203B41FA5}">
                      <a16:colId xmlns:a16="http://schemas.microsoft.com/office/drawing/2014/main" val="2568900389"/>
                    </a:ext>
                  </a:extLst>
                </a:gridCol>
                <a:gridCol w="1595574">
                  <a:extLst>
                    <a:ext uri="{9D8B030D-6E8A-4147-A177-3AD203B41FA5}">
                      <a16:colId xmlns:a16="http://schemas.microsoft.com/office/drawing/2014/main" val="723360293"/>
                    </a:ext>
                  </a:extLst>
                </a:gridCol>
              </a:tblGrid>
              <a:tr h="433676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DETALLE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MES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INGRESO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PORCENTAJE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086722"/>
                  </a:ext>
                </a:extLst>
              </a:tr>
              <a:tr h="433676">
                <a:tc>
                  <a:txBody>
                    <a:bodyPr/>
                    <a:lstStyle/>
                    <a:p>
                      <a:r>
                        <a:rPr lang="es-EC" dirty="0"/>
                        <a:t>MENOR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MAYO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/>
                        <a:t>23.308,46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/>
                        <a:t>5,55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99303"/>
                  </a:ext>
                </a:extLst>
              </a:tr>
              <a:tr h="444802">
                <a:tc>
                  <a:txBody>
                    <a:bodyPr/>
                    <a:lstStyle/>
                    <a:p>
                      <a:r>
                        <a:rPr lang="es-EC" dirty="0"/>
                        <a:t>MAYOR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NOVIEMBRE</a:t>
                      </a:r>
                    </a:p>
                    <a:p>
                      <a:pPr algn="ctr"/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/>
                        <a:t>48.320,35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/>
                        <a:t>11,51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430470"/>
                  </a:ext>
                </a:extLst>
              </a:tr>
            </a:tbl>
          </a:graphicData>
        </a:graphic>
      </p:graphicFrame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44239BAC-CABD-4226-BEEA-861D0DB634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715723"/>
              </p:ext>
            </p:extLst>
          </p:nvPr>
        </p:nvGraphicFramePr>
        <p:xfrm>
          <a:off x="1058510" y="5957522"/>
          <a:ext cx="511256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3612114224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7172683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PROMEDIO INGRESO ANUAL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/>
                        <a:t>34,995,62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84140"/>
                  </a:ext>
                </a:extLst>
              </a:tr>
            </a:tbl>
          </a:graphicData>
        </a:graphic>
      </p:graphicFrame>
      <p:pic>
        <p:nvPicPr>
          <p:cNvPr id="12" name="Gráfico 11">
            <a:extLst>
              <a:ext uri="{FF2B5EF4-FFF2-40B4-BE49-F238E27FC236}">
                <a16:creationId xmlns:a16="http://schemas.microsoft.com/office/drawing/2014/main" id="{9DF80092-712D-4AA6-B9F9-2A53FDC4E3BD}"/>
              </a:ext>
            </a:extLst>
          </p:cNvPr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6354" y="1096592"/>
            <a:ext cx="5490356" cy="272261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80E48BA-EA2A-474F-A16C-C9745AF795E3}"/>
              </a:ext>
            </a:extLst>
          </p:cNvPr>
          <p:cNvSpPr txBox="1"/>
          <p:nvPr/>
        </p:nvSpPr>
        <p:spPr>
          <a:xfrm>
            <a:off x="640384" y="390242"/>
            <a:ext cx="638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/>
              <a:t>COMPORTAMIENTO INGRESOS 2019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3261C3C0-39D2-47A9-8F0B-D8C6590A80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32" y="-13267"/>
            <a:ext cx="1048668" cy="926729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41DB5B2-C379-45CF-AFD4-B4ED4B12126D}"/>
              </a:ext>
            </a:extLst>
          </p:cNvPr>
          <p:cNvSpPr txBox="1"/>
          <p:nvPr/>
        </p:nvSpPr>
        <p:spPr>
          <a:xfrm>
            <a:off x="1058510" y="6328362"/>
            <a:ext cx="4377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/>
              <a:t>FUENTE DATOS</a:t>
            </a:r>
            <a:r>
              <a:rPr lang="es-EC" sz="1400" dirty="0"/>
              <a:t>: Tesorería Registral</a:t>
            </a:r>
          </a:p>
        </p:txBody>
      </p:sp>
    </p:spTree>
    <p:extLst>
      <p:ext uri="{BB962C8B-B14F-4D97-AF65-F5344CB8AC3E}">
        <p14:creationId xmlns:p14="http://schemas.microsoft.com/office/powerpoint/2010/main" val="3906753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B9BB3A5-EEF1-47F5-B3D0-B67D311F24C5}"/>
              </a:ext>
            </a:extLst>
          </p:cNvPr>
          <p:cNvSpPr txBox="1"/>
          <p:nvPr/>
        </p:nvSpPr>
        <p:spPr>
          <a:xfrm>
            <a:off x="179512" y="1494659"/>
            <a:ext cx="6984776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solidFill>
                  <a:schemeClr val="bg1"/>
                </a:solidFill>
                <a:latin typeface="Arial Black" panose="020B0A04020102020204" pitchFamily="34" charset="0"/>
              </a:rPr>
              <a:t>Ejecución Presupuestaria Ingresos AÑO 2019</a:t>
            </a:r>
          </a:p>
          <a:p>
            <a:pPr algn="ctr"/>
            <a:r>
              <a:rPr lang="es-EC" dirty="0">
                <a:solidFill>
                  <a:schemeClr val="bg1"/>
                </a:solidFill>
              </a:rPr>
              <a:t>Resumen general (01 enero – 31 diciembre 2019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BCCD33F-2EA0-4261-91D7-BA60608B1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8668" cy="92672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3BD83B8-D8C6-4B4F-AA2D-1CF500362E2E}"/>
              </a:ext>
            </a:extLst>
          </p:cNvPr>
          <p:cNvSpPr txBox="1"/>
          <p:nvPr/>
        </p:nvSpPr>
        <p:spPr>
          <a:xfrm>
            <a:off x="683568" y="6095037"/>
            <a:ext cx="447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/>
              <a:t>FUENTE: Gestión Financiera Registral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1A1D238-32FE-4D49-9C68-9A4FA86C3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7" y="2708920"/>
            <a:ext cx="853515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77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3F0A0B6-B61C-454C-AC32-0645D94C84D4}"/>
              </a:ext>
            </a:extLst>
          </p:cNvPr>
          <p:cNvSpPr txBox="1"/>
          <p:nvPr/>
        </p:nvSpPr>
        <p:spPr>
          <a:xfrm>
            <a:off x="0" y="1340768"/>
            <a:ext cx="7092280" cy="6771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2000" dirty="0">
                <a:solidFill>
                  <a:schemeClr val="bg1"/>
                </a:solidFill>
                <a:latin typeface="Arial Black" panose="020B0A04020102020204" pitchFamily="34" charset="0"/>
              </a:rPr>
              <a:t>Ejecución Presupuestaria Gastos AÑO 2019</a:t>
            </a:r>
          </a:p>
          <a:p>
            <a:pPr algn="ctr"/>
            <a:r>
              <a:rPr lang="es-EC" dirty="0">
                <a:solidFill>
                  <a:schemeClr val="bg1"/>
                </a:solidFill>
              </a:rPr>
              <a:t>Resumen general (01 enero – 31 diciembre 2019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0FBC6279-06B9-4EC0-B79E-52BA60E532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676587"/>
              </p:ext>
            </p:extLst>
          </p:nvPr>
        </p:nvGraphicFramePr>
        <p:xfrm>
          <a:off x="0" y="2403894"/>
          <a:ext cx="8099821" cy="3329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Worksheet" r:id="rId4" imgW="5227423" imgH="1859372" progId="Excel.Sheet.12">
                  <p:embed/>
                </p:oleObj>
              </mc:Choice>
              <mc:Fallback>
                <p:oleObj name="Worksheet" r:id="rId4" imgW="5227423" imgH="185937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2403894"/>
                        <a:ext cx="8099821" cy="3329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3D8E2C42-3A54-4EE2-9865-126B3CCF9649}"/>
              </a:ext>
            </a:extLst>
          </p:cNvPr>
          <p:cNvSpPr txBox="1"/>
          <p:nvPr/>
        </p:nvSpPr>
        <p:spPr>
          <a:xfrm>
            <a:off x="683568" y="5886258"/>
            <a:ext cx="447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/>
              <a:t>FUENTE: Gestión Financiera Registral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293ED00-2A78-4E8F-A7A0-0457635067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8668" cy="92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29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ED9A26F-911C-4435-872B-C2EF72023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137440"/>
            <a:ext cx="6611558" cy="223798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29D2A19-B27A-4C37-B49A-D105585D2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12"/>
            <a:ext cx="1048668" cy="92672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9F5BFB4-0FC1-4FF2-96E9-84093CFC716F}"/>
              </a:ext>
            </a:extLst>
          </p:cNvPr>
          <p:cNvSpPr txBox="1"/>
          <p:nvPr/>
        </p:nvSpPr>
        <p:spPr>
          <a:xfrm>
            <a:off x="611560" y="6384778"/>
            <a:ext cx="447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/>
              <a:t>FUENTE: Gestión Financiera Registral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775D54D-ABC8-4873-BB79-73A033C34AAD}"/>
              </a:ext>
            </a:extLst>
          </p:cNvPr>
          <p:cNvSpPr txBox="1"/>
          <p:nvPr/>
        </p:nvSpPr>
        <p:spPr>
          <a:xfrm>
            <a:off x="1186396" y="58067"/>
            <a:ext cx="568986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2000" dirty="0">
                <a:solidFill>
                  <a:schemeClr val="bg1"/>
                </a:solidFill>
                <a:latin typeface="Arial Black" panose="020B0A04020102020204" pitchFamily="34" charset="0"/>
              </a:rPr>
              <a:t>REMANENTE A FAVOR DEL </a:t>
            </a:r>
            <a:br>
              <a:rPr lang="es-EC" sz="2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s-EC" sz="2000" dirty="0">
                <a:solidFill>
                  <a:schemeClr val="bg1"/>
                </a:solidFill>
                <a:latin typeface="Arial Black" panose="020B0A04020102020204" pitchFamily="34" charset="0"/>
              </a:rPr>
              <a:t>GAD MUNICIPAL</a:t>
            </a:r>
            <a:endParaRPr lang="es-EC" dirty="0">
              <a:solidFill>
                <a:schemeClr val="bg1"/>
              </a:solidFill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978081"/>
              </p:ext>
            </p:extLst>
          </p:nvPr>
        </p:nvGraphicFramePr>
        <p:xfrm>
          <a:off x="929007" y="1022027"/>
          <a:ext cx="5688632" cy="30177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2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6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09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 dirty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Resumen Ingresos y Gastos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098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1" u="none" strike="noStrike" dirty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Denominación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1" u="none" strike="noStrike" dirty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Ejecutado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098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Ingresos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1" u="none" strike="noStrike" dirty="0" smtClean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411.390.45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098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Gastos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 smtClean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325.462.81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098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Por </a:t>
                      </a:r>
                      <a:r>
                        <a:rPr lang="es-EC" sz="1600" u="none" strike="noStrike" dirty="0" smtClean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devengar (</a:t>
                      </a:r>
                      <a:r>
                        <a:rPr lang="es-EC" sz="1600" u="none" strike="noStrike" dirty="0" err="1" smtClean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Dinardap</a:t>
                      </a:r>
                      <a:r>
                        <a:rPr lang="es-EC" sz="1600" u="none" strike="noStrike" dirty="0" smtClean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, energía otros)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 smtClean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3.286.98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098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 </a:t>
                      </a:r>
                      <a:r>
                        <a:rPr lang="es-EC" sz="1600" u="none" strike="noStrike" dirty="0" smtClean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Fondo</a:t>
                      </a:r>
                      <a:r>
                        <a:rPr lang="es-EC" sz="1600" u="none" strike="noStrike" baseline="0" dirty="0" smtClean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 Contingencia Art.43 Ordenanza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 smtClean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15.000.00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098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1" u="none" strike="noStrike" dirty="0" smtClean="0"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TOTAL REMANENTE GAD MUNICIPAL                    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                       67.641,66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0744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D6490C7-E9A0-421B-91B7-0502CC58240B}"/>
              </a:ext>
            </a:extLst>
          </p:cNvPr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4E34FB83-5502-487F-9F10-E3760C53C2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0035956"/>
              </p:ext>
            </p:extLst>
          </p:nvPr>
        </p:nvGraphicFramePr>
        <p:xfrm>
          <a:off x="302138" y="1367452"/>
          <a:ext cx="7150182" cy="4959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1A9DCAB-8C12-4053-BCC2-BB3A81517F1E}"/>
              </a:ext>
            </a:extLst>
          </p:cNvPr>
          <p:cNvSpPr txBox="1"/>
          <p:nvPr/>
        </p:nvSpPr>
        <p:spPr>
          <a:xfrm>
            <a:off x="611560" y="574920"/>
            <a:ext cx="542199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+mj-lt"/>
              </a:rPr>
              <a:t>Cambio de instalaciones</a:t>
            </a:r>
            <a:endParaRPr lang="es-EC" sz="2800" b="1" dirty="0">
              <a:latin typeface="+mj-lt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67049FC-101C-4062-93A7-461D7B2252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415" y="0"/>
            <a:ext cx="1048668" cy="92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05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83F20D8-23E8-4EE6-837C-3806EE8BE751}"/>
              </a:ext>
            </a:extLst>
          </p:cNvPr>
          <p:cNvSpPr txBox="1"/>
          <p:nvPr/>
        </p:nvSpPr>
        <p:spPr>
          <a:xfrm>
            <a:off x="2291" y="0"/>
            <a:ext cx="348959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3200" dirty="0">
                <a:solidFill>
                  <a:schemeClr val="bg1"/>
                </a:solidFill>
              </a:rPr>
              <a:t>METAS LOGRADAS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2D42C1F-E9B4-4D00-A323-04932C398959}"/>
              </a:ext>
            </a:extLst>
          </p:cNvPr>
          <p:cNvSpPr txBox="1"/>
          <p:nvPr/>
        </p:nvSpPr>
        <p:spPr>
          <a:xfrm>
            <a:off x="3491881" y="980728"/>
            <a:ext cx="288032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1"/>
                </a:solidFill>
              </a:rPr>
              <a:t>NUEVAS INSTALACIONES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313AB26-C545-4487-9A8E-7A15192A6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472" y="2564905"/>
            <a:ext cx="5724126" cy="429309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EACA2ED-140B-406E-BA22-0D7213769892}"/>
              </a:ext>
            </a:extLst>
          </p:cNvPr>
          <p:cNvSpPr txBox="1"/>
          <p:nvPr/>
        </p:nvSpPr>
        <p:spPr>
          <a:xfrm>
            <a:off x="648406" y="1746013"/>
            <a:ext cx="190737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1"/>
                </a:solidFill>
              </a:rPr>
              <a:t>SALA DE ESPERA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C2EAE4E-546E-42A3-9867-B482F65C3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32" y="-13267"/>
            <a:ext cx="1048668" cy="92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66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0124421A-10ED-4F43-9362-4F30805B9C6C}"/>
              </a:ext>
            </a:extLst>
          </p:cNvPr>
          <p:cNvSpPr txBox="1"/>
          <p:nvPr/>
        </p:nvSpPr>
        <p:spPr>
          <a:xfrm>
            <a:off x="2483768" y="225659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RENDICIÓN DE CUENTAS </a:t>
            </a:r>
          </a:p>
          <a:p>
            <a:pPr algn="ctr"/>
            <a:r>
              <a:rPr lang="es-EC" sz="20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PERÍODO 2019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D40F58C-7167-4EA8-88D4-2CF7EBE788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07"/>
            <a:ext cx="3101018" cy="126036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AFF0E37-ACA2-4D8E-A353-72870E05262F}"/>
              </a:ext>
            </a:extLst>
          </p:cNvPr>
          <p:cNvSpPr txBox="1"/>
          <p:nvPr/>
        </p:nvSpPr>
        <p:spPr>
          <a:xfrm>
            <a:off x="1118508" y="4786386"/>
            <a:ext cx="53092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/>
              <a:t>El Registro Municipal de la Propiedad del Cantón Quinindé, es un "órgano adscrito" al Gobierno Autónomo Descentralizado del Cantón Quinindé; goza de la autonomía Financiera, Administrativa y Registral.</a:t>
            </a:r>
          </a:p>
          <a:p>
            <a:pPr algn="just"/>
            <a:endParaRPr lang="es-EC" sz="1600" dirty="0"/>
          </a:p>
          <a:p>
            <a:pPr algn="just"/>
            <a:r>
              <a:rPr lang="es-EC" sz="1600" dirty="0"/>
              <a:t>Registro Oficial Edición Especial 617 de 13-nov.-2018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1064092-134F-4E3F-A227-15710E5E6F25}"/>
              </a:ext>
            </a:extLst>
          </p:cNvPr>
          <p:cNvSpPr txBox="1"/>
          <p:nvPr/>
        </p:nvSpPr>
        <p:spPr>
          <a:xfrm>
            <a:off x="306913" y="2430433"/>
            <a:ext cx="59212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/>
              <a:t>El Registro de la Propiedad del Cantón Quinindé es una entidad pública que tiene como finalidad la seguridad jurídica de los bienes inmuebles, además tiene por objeto la transmisión, modificación, constitución y extinción de derechos reales sobre bienes inmuebles</a:t>
            </a:r>
            <a:r>
              <a:rPr lang="es-EC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4CB57FC-5188-4960-981D-666BC52E564B}"/>
              </a:ext>
            </a:extLst>
          </p:cNvPr>
          <p:cNvSpPr txBox="1"/>
          <p:nvPr/>
        </p:nvSpPr>
        <p:spPr>
          <a:xfrm>
            <a:off x="467544" y="1612116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dirty="0">
                <a:solidFill>
                  <a:schemeClr val="accent2">
                    <a:lumMod val="50000"/>
                  </a:schemeClr>
                </a:solidFill>
              </a:rPr>
              <a:t>Quienes Somos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A8A719F-A1E9-4EA7-998F-21AC251E4D76}"/>
              </a:ext>
            </a:extLst>
          </p:cNvPr>
          <p:cNvSpPr txBox="1"/>
          <p:nvPr/>
        </p:nvSpPr>
        <p:spPr>
          <a:xfrm>
            <a:off x="3354912" y="4032252"/>
            <a:ext cx="4083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dirty="0">
                <a:solidFill>
                  <a:schemeClr val="accent2">
                    <a:lumMod val="50000"/>
                  </a:schemeClr>
                </a:solidFill>
              </a:rPr>
              <a:t>Naturaleza Jurídica</a:t>
            </a:r>
          </a:p>
        </p:txBody>
      </p:sp>
    </p:spTree>
    <p:extLst>
      <p:ext uri="{BB962C8B-B14F-4D97-AF65-F5344CB8AC3E}">
        <p14:creationId xmlns:p14="http://schemas.microsoft.com/office/powerpoint/2010/main" val="276862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6E9B1DC-1F87-4FE2-999F-262507B12A9D}"/>
              </a:ext>
            </a:extLst>
          </p:cNvPr>
          <p:cNvSpPr txBox="1"/>
          <p:nvPr/>
        </p:nvSpPr>
        <p:spPr>
          <a:xfrm>
            <a:off x="2291" y="0"/>
            <a:ext cx="348959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3200" dirty="0">
                <a:solidFill>
                  <a:schemeClr val="bg1"/>
                </a:solidFill>
              </a:rPr>
              <a:t>METAS LOGRADAS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E7BF05A-DD6B-40CB-8958-B1C77291845A}"/>
              </a:ext>
            </a:extLst>
          </p:cNvPr>
          <p:cNvSpPr txBox="1"/>
          <p:nvPr/>
        </p:nvSpPr>
        <p:spPr>
          <a:xfrm>
            <a:off x="3923928" y="325161"/>
            <a:ext cx="288032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1"/>
                </a:solidFill>
              </a:rPr>
              <a:t>NUEVAS INSTALACIONES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D575AFE-AB4A-4E61-9D98-921312B09A2C}"/>
              </a:ext>
            </a:extLst>
          </p:cNvPr>
          <p:cNvSpPr txBox="1"/>
          <p:nvPr/>
        </p:nvSpPr>
        <p:spPr>
          <a:xfrm>
            <a:off x="525014" y="1390728"/>
            <a:ext cx="36004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1"/>
                </a:solidFill>
              </a:rPr>
              <a:t>VENTANILLAS ATENCIÓN CLIENTE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342B687-C5CC-40F9-922E-38904DC1A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47" y="1869778"/>
            <a:ext cx="6174685" cy="501598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04414C-0410-46C6-917B-87ECBEE8E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32" y="-13267"/>
            <a:ext cx="1048668" cy="92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02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AAE612B-DEE2-4927-9B95-78030D6F0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" y="1894011"/>
            <a:ext cx="3582823" cy="268711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1EA3599-8D78-47B4-A429-7D5EE362BBFB}"/>
              </a:ext>
            </a:extLst>
          </p:cNvPr>
          <p:cNvSpPr txBox="1"/>
          <p:nvPr/>
        </p:nvSpPr>
        <p:spPr>
          <a:xfrm>
            <a:off x="2291" y="0"/>
            <a:ext cx="348959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3200" dirty="0">
                <a:solidFill>
                  <a:schemeClr val="bg1"/>
                </a:solidFill>
              </a:rPr>
              <a:t>METAS LOGRADAS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DF70312-E78D-429E-A204-D75CCEEE7AA8}"/>
              </a:ext>
            </a:extLst>
          </p:cNvPr>
          <p:cNvSpPr txBox="1"/>
          <p:nvPr/>
        </p:nvSpPr>
        <p:spPr>
          <a:xfrm>
            <a:off x="3414062" y="814909"/>
            <a:ext cx="3489589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1"/>
                </a:solidFill>
              </a:rPr>
              <a:t>ESPACIO ARCHIVO REGISTRAL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2284302-96B7-4BF9-B9EF-7B35D9B51331}"/>
              </a:ext>
            </a:extLst>
          </p:cNvPr>
          <p:cNvSpPr txBox="1"/>
          <p:nvPr/>
        </p:nvSpPr>
        <p:spPr>
          <a:xfrm>
            <a:off x="27065" y="1472033"/>
            <a:ext cx="2816743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1"/>
                </a:solidFill>
              </a:rPr>
              <a:t>ARCHIVO ORDENADO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1439760-6CD1-41AE-9F44-0853CE89F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1" y="2679309"/>
            <a:ext cx="4211960" cy="417869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D803B54-5181-4973-9725-20AC069CD6A1}"/>
              </a:ext>
            </a:extLst>
          </p:cNvPr>
          <p:cNvSpPr txBox="1"/>
          <p:nvPr/>
        </p:nvSpPr>
        <p:spPr>
          <a:xfrm>
            <a:off x="5629649" y="2204864"/>
            <a:ext cx="2816743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1"/>
                </a:solidFill>
              </a:rPr>
              <a:t>CLASIFICADOS POR AÑOS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E7C2E74-1857-4A72-B969-88163318CA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32" y="-13267"/>
            <a:ext cx="1048668" cy="92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64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FC2CC58-20E1-4C72-A67F-28CA1C9DA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093975"/>
            <a:ext cx="4761456" cy="481868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C2CE0A5-F241-438B-90CE-75F735D1A454}"/>
              </a:ext>
            </a:extLst>
          </p:cNvPr>
          <p:cNvSpPr txBox="1"/>
          <p:nvPr/>
        </p:nvSpPr>
        <p:spPr>
          <a:xfrm>
            <a:off x="2291" y="0"/>
            <a:ext cx="348959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3200" dirty="0">
                <a:solidFill>
                  <a:schemeClr val="bg1"/>
                </a:solidFill>
              </a:rPr>
              <a:t>METAS LOGRADAS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13D894E-8CF8-4175-9AD6-F94325AA0787}"/>
              </a:ext>
            </a:extLst>
          </p:cNvPr>
          <p:cNvSpPr txBox="1"/>
          <p:nvPr/>
        </p:nvSpPr>
        <p:spPr>
          <a:xfrm>
            <a:off x="3414062" y="814909"/>
            <a:ext cx="3489589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solidFill>
                  <a:schemeClr val="bg1"/>
                </a:solidFill>
              </a:rPr>
              <a:t>ARCHIVO REGISTRAL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3FA8D3D-EFC5-4893-9ECA-AA78671FD4D9}"/>
              </a:ext>
            </a:extLst>
          </p:cNvPr>
          <p:cNvSpPr txBox="1"/>
          <p:nvPr/>
        </p:nvSpPr>
        <p:spPr>
          <a:xfrm>
            <a:off x="27065" y="1472033"/>
            <a:ext cx="3752847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1"/>
                </a:solidFill>
              </a:rPr>
              <a:t>EMPASTADO LIBROS REGISTRALES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0D700EA-2260-47BE-82E8-D7C5C83BE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32" y="-13267"/>
            <a:ext cx="1048668" cy="92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09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A710FE3-464C-418B-B7FB-E8C48BE12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73" y="2196679"/>
            <a:ext cx="6030569" cy="453549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9A79ED0-70C3-4124-94C8-FBCB6E329A02}"/>
              </a:ext>
            </a:extLst>
          </p:cNvPr>
          <p:cNvSpPr txBox="1"/>
          <p:nvPr/>
        </p:nvSpPr>
        <p:spPr>
          <a:xfrm>
            <a:off x="2291" y="0"/>
            <a:ext cx="348959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3200" dirty="0">
                <a:solidFill>
                  <a:schemeClr val="bg1"/>
                </a:solidFill>
              </a:rPr>
              <a:t>METAS LOGRADAS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F069DC6-D758-41D0-9200-EA8CFF98BFDA}"/>
              </a:ext>
            </a:extLst>
          </p:cNvPr>
          <p:cNvSpPr txBox="1"/>
          <p:nvPr/>
        </p:nvSpPr>
        <p:spPr>
          <a:xfrm>
            <a:off x="2699792" y="814909"/>
            <a:ext cx="4392488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solidFill>
                  <a:schemeClr val="bg1"/>
                </a:solidFill>
              </a:rPr>
              <a:t>PLANIFICACIÓN METAS Y OBJETIVOS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D03357E-2220-4F7F-BF10-7D26A2FCDC95}"/>
              </a:ext>
            </a:extLst>
          </p:cNvPr>
          <p:cNvSpPr txBox="1"/>
          <p:nvPr/>
        </p:nvSpPr>
        <p:spPr>
          <a:xfrm>
            <a:off x="527903" y="1468758"/>
            <a:ext cx="4260121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solidFill>
                  <a:schemeClr val="bg1"/>
                </a:solidFill>
              </a:rPr>
              <a:t>REUNIONES TRABAJO SEÑOR ALCALDE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D289730-8C60-4AAF-AFA1-ADC9DFDD2D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32" y="-13267"/>
            <a:ext cx="1048668" cy="92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73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0BFA257-1839-4D11-86A3-4BB4432FC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850" y="1985877"/>
            <a:ext cx="4872123" cy="487212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81C2B4D-21FC-436A-85D4-1EF87C57BE43}"/>
              </a:ext>
            </a:extLst>
          </p:cNvPr>
          <p:cNvSpPr txBox="1"/>
          <p:nvPr/>
        </p:nvSpPr>
        <p:spPr>
          <a:xfrm>
            <a:off x="2291" y="0"/>
            <a:ext cx="348959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3200" dirty="0">
                <a:solidFill>
                  <a:schemeClr val="bg1"/>
                </a:solidFill>
              </a:rPr>
              <a:t>METAS LOGRADAS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2D46101-4863-4034-84B3-0989A498BF17}"/>
              </a:ext>
            </a:extLst>
          </p:cNvPr>
          <p:cNvSpPr txBox="1"/>
          <p:nvPr/>
        </p:nvSpPr>
        <p:spPr>
          <a:xfrm>
            <a:off x="3414062" y="814909"/>
            <a:ext cx="3489589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solidFill>
                  <a:schemeClr val="bg1"/>
                </a:solidFill>
              </a:rPr>
              <a:t>ATENCIÓN AL CLIENTE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9A5DDDC-EC37-4506-8FA5-9B353BD44188}"/>
              </a:ext>
            </a:extLst>
          </p:cNvPr>
          <p:cNvSpPr txBox="1"/>
          <p:nvPr/>
        </p:nvSpPr>
        <p:spPr>
          <a:xfrm>
            <a:off x="741335" y="1431603"/>
            <a:ext cx="2672727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solidFill>
                  <a:schemeClr val="bg1"/>
                </a:solidFill>
              </a:rPr>
              <a:t>TURNERO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118A3FC-7AE4-4F6B-BA55-ABD62EE90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32" y="-13267"/>
            <a:ext cx="1048668" cy="92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96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96E7B00-97D0-4337-9256-8970387BBBEE}"/>
              </a:ext>
            </a:extLst>
          </p:cNvPr>
          <p:cNvSpPr txBox="1"/>
          <p:nvPr/>
        </p:nvSpPr>
        <p:spPr>
          <a:xfrm>
            <a:off x="0" y="6062153"/>
            <a:ext cx="1427577" cy="707886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POA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2478B8E-64FC-4996-A71E-7F5F561067EA}"/>
              </a:ext>
            </a:extLst>
          </p:cNvPr>
          <p:cNvSpPr txBox="1"/>
          <p:nvPr/>
        </p:nvSpPr>
        <p:spPr>
          <a:xfrm>
            <a:off x="539552" y="62373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31E459-D67D-43AE-ADA1-30EBB25634DB}"/>
              </a:ext>
            </a:extLst>
          </p:cNvPr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4B827FA1-CEB1-4CEB-B992-B5889A4E60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218502"/>
              </p:ext>
            </p:extLst>
          </p:nvPr>
        </p:nvGraphicFramePr>
        <p:xfrm>
          <a:off x="-612576" y="717109"/>
          <a:ext cx="10575235" cy="6052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9E01BD43-70D5-410A-BC17-EF410E796C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747" y="3749183"/>
            <a:ext cx="1048668" cy="92672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3F42B72-BDE0-4D0C-A053-729BCF60F20B}"/>
              </a:ext>
            </a:extLst>
          </p:cNvPr>
          <p:cNvSpPr txBox="1"/>
          <p:nvPr/>
        </p:nvSpPr>
        <p:spPr>
          <a:xfrm>
            <a:off x="2291" y="0"/>
            <a:ext cx="348959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3200" dirty="0">
                <a:solidFill>
                  <a:schemeClr val="bg1"/>
                </a:solidFill>
              </a:rPr>
              <a:t>METAS LOGRADAS </a:t>
            </a:r>
          </a:p>
        </p:txBody>
      </p:sp>
    </p:spTree>
    <p:extLst>
      <p:ext uri="{BB962C8B-B14F-4D97-AF65-F5344CB8AC3E}">
        <p14:creationId xmlns:p14="http://schemas.microsoft.com/office/powerpoint/2010/main" val="264867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B8C868D-B4FD-4452-AC87-84EC16D5D1C1}"/>
              </a:ext>
            </a:extLst>
          </p:cNvPr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D02388B-D602-4AB1-8A8F-F93F2EC9D0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2460589"/>
              </p:ext>
            </p:extLst>
          </p:nvPr>
        </p:nvGraphicFramePr>
        <p:xfrm>
          <a:off x="-468560" y="775391"/>
          <a:ext cx="9612560" cy="6109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076B7A20-7225-4994-A424-A7BEEA3F7A4F}"/>
              </a:ext>
            </a:extLst>
          </p:cNvPr>
          <p:cNvSpPr txBox="1"/>
          <p:nvPr/>
        </p:nvSpPr>
        <p:spPr>
          <a:xfrm>
            <a:off x="2291" y="0"/>
            <a:ext cx="348959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3200" dirty="0">
                <a:solidFill>
                  <a:schemeClr val="bg1"/>
                </a:solidFill>
              </a:rPr>
              <a:t>METAS LOGRADAS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5F9E06B-52DB-4CB6-86DF-010BE26E2A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937" y="5931271"/>
            <a:ext cx="1048668" cy="92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15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FE9E75C-B18D-43E7-B843-77C05C294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666" y="2237118"/>
            <a:ext cx="4630429" cy="462088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3AED4E9-3889-4003-B551-443DA22F2BC3}"/>
              </a:ext>
            </a:extLst>
          </p:cNvPr>
          <p:cNvSpPr txBox="1"/>
          <p:nvPr/>
        </p:nvSpPr>
        <p:spPr>
          <a:xfrm>
            <a:off x="2291" y="0"/>
            <a:ext cx="348959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3200" dirty="0">
                <a:solidFill>
                  <a:schemeClr val="bg1"/>
                </a:solidFill>
              </a:rPr>
              <a:t>METAS LOGRADAS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F4B41B-1728-4F46-8FD5-0E2B265DE282}"/>
              </a:ext>
            </a:extLst>
          </p:cNvPr>
          <p:cNvSpPr txBox="1"/>
          <p:nvPr/>
        </p:nvSpPr>
        <p:spPr>
          <a:xfrm>
            <a:off x="3414062" y="814909"/>
            <a:ext cx="3489589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solidFill>
                  <a:schemeClr val="bg1"/>
                </a:solidFill>
              </a:rPr>
              <a:t>MEDIOS DIGITALES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B026C67-9FC6-461F-AA1D-C9F7C406A24C}"/>
              </a:ext>
            </a:extLst>
          </p:cNvPr>
          <p:cNvSpPr txBox="1"/>
          <p:nvPr/>
        </p:nvSpPr>
        <p:spPr>
          <a:xfrm>
            <a:off x="25317" y="1414375"/>
            <a:ext cx="4619625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solidFill>
                  <a:schemeClr val="bg1"/>
                </a:solidFill>
              </a:rPr>
              <a:t>CREACIÓN PÁGINA WEB INSTIRUCIONAL Y REDES SOCIALES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45864D3-58B2-4C9A-9681-8FF32EF8F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32" y="-13267"/>
            <a:ext cx="1048668" cy="92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99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842F478-4570-4901-A88E-F260214DA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092" y="1239857"/>
            <a:ext cx="4357908" cy="561814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25B1132-F2DF-496B-AD72-7CA8B3CDD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6" y="1911291"/>
            <a:ext cx="4332594" cy="259783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CC9DF92-C3D7-411F-8ED7-CF62D7C9A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4509121"/>
            <a:ext cx="2939523" cy="247315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13D8D1D-EF06-40B8-A8DD-0854316BA634}"/>
              </a:ext>
            </a:extLst>
          </p:cNvPr>
          <p:cNvSpPr txBox="1"/>
          <p:nvPr/>
        </p:nvSpPr>
        <p:spPr>
          <a:xfrm>
            <a:off x="2291" y="0"/>
            <a:ext cx="348959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3200" dirty="0">
                <a:solidFill>
                  <a:schemeClr val="bg1"/>
                </a:solidFill>
              </a:rPr>
              <a:t>METAS LOGRADAS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484B627-1E45-41B2-AB3A-3C6746BB8CE4}"/>
              </a:ext>
            </a:extLst>
          </p:cNvPr>
          <p:cNvSpPr txBox="1"/>
          <p:nvPr/>
        </p:nvSpPr>
        <p:spPr>
          <a:xfrm>
            <a:off x="3635896" y="725982"/>
            <a:ext cx="3489589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solidFill>
                  <a:schemeClr val="bg1"/>
                </a:solidFill>
              </a:rPr>
              <a:t>MEDIOS DIGITALES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62C3A5E-8FC4-4880-B554-A93929292A41}"/>
              </a:ext>
            </a:extLst>
          </p:cNvPr>
          <p:cNvSpPr txBox="1"/>
          <p:nvPr/>
        </p:nvSpPr>
        <p:spPr>
          <a:xfrm>
            <a:off x="25316" y="1318636"/>
            <a:ext cx="4619625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1"/>
                </a:solidFill>
              </a:rPr>
              <a:t>PRINCIPIO: MÁXIMA DIVULGACIÓN</a:t>
            </a:r>
          </a:p>
        </p:txBody>
      </p:sp>
    </p:spTree>
    <p:extLst>
      <p:ext uri="{BB962C8B-B14F-4D97-AF65-F5344CB8AC3E}">
        <p14:creationId xmlns:p14="http://schemas.microsoft.com/office/powerpoint/2010/main" val="1056068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4D82937-5E68-470A-8C88-DC7811D80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2095500"/>
            <a:ext cx="4819650" cy="47625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79743A0-4F3D-48AA-B7A0-770ABC176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6" y="1914608"/>
            <a:ext cx="4129206" cy="302656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2DC9F24-85F6-48F0-81AD-8D0BBD0BD76A}"/>
              </a:ext>
            </a:extLst>
          </p:cNvPr>
          <p:cNvSpPr txBox="1"/>
          <p:nvPr/>
        </p:nvSpPr>
        <p:spPr>
          <a:xfrm>
            <a:off x="2291" y="0"/>
            <a:ext cx="348959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3200" dirty="0">
                <a:solidFill>
                  <a:schemeClr val="bg1"/>
                </a:solidFill>
              </a:rPr>
              <a:t>METAS LOGRADAS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A4072FD-6CB4-49A3-9B2C-38302C7F8236}"/>
              </a:ext>
            </a:extLst>
          </p:cNvPr>
          <p:cNvSpPr txBox="1"/>
          <p:nvPr/>
        </p:nvSpPr>
        <p:spPr>
          <a:xfrm>
            <a:off x="3635896" y="725982"/>
            <a:ext cx="3489589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solidFill>
                  <a:schemeClr val="bg1"/>
                </a:solidFill>
              </a:rPr>
              <a:t>MEDIOS DIGITALES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E7D674B-4EEB-432B-9460-37220CE90B04}"/>
              </a:ext>
            </a:extLst>
          </p:cNvPr>
          <p:cNvSpPr txBox="1"/>
          <p:nvPr/>
        </p:nvSpPr>
        <p:spPr>
          <a:xfrm>
            <a:off x="25316" y="1318636"/>
            <a:ext cx="4619625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1"/>
                </a:solidFill>
              </a:rPr>
              <a:t>PRINCIPIO: MÁXIMA DIVULGACIÓN</a:t>
            </a:r>
          </a:p>
        </p:txBody>
      </p:sp>
    </p:spTree>
    <p:extLst>
      <p:ext uri="{BB962C8B-B14F-4D97-AF65-F5344CB8AC3E}">
        <p14:creationId xmlns:p14="http://schemas.microsoft.com/office/powerpoint/2010/main" val="704775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4CA413E-8426-4B18-9E8F-88083A65F6BC}"/>
              </a:ext>
            </a:extLst>
          </p:cNvPr>
          <p:cNvSpPr txBox="1"/>
          <p:nvPr/>
        </p:nvSpPr>
        <p:spPr>
          <a:xfrm>
            <a:off x="2303748" y="4149080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800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Visión 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5F7252E-17FB-4057-999E-A4475A04672A}"/>
              </a:ext>
            </a:extLst>
          </p:cNvPr>
          <p:cNvSpPr txBox="1"/>
          <p:nvPr/>
        </p:nvSpPr>
        <p:spPr>
          <a:xfrm>
            <a:off x="683568" y="5035256"/>
            <a:ext cx="633670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500" dirty="0"/>
              <a:t>Constituirse en una entidad de excelencia en la prestación del servicio registral e informativo. A través del, mejoramiento de los procesos, con talento humano capacitado y tecnología de punta, para satisfacer los requerimientos de usuarios e instituciones; y, ser referente como modelo de gestión autónoma.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08DA1B0-E602-4D00-AF2F-B6417B71E653}"/>
              </a:ext>
            </a:extLst>
          </p:cNvPr>
          <p:cNvSpPr txBox="1"/>
          <p:nvPr/>
        </p:nvSpPr>
        <p:spPr>
          <a:xfrm>
            <a:off x="3173120" y="1058843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800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Misión 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BCE4B78-C814-46D5-949F-5627B3E515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40"/>
            <a:ext cx="3101018" cy="1260363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71CF1757-2C9F-42E5-A07B-2BD2CD86F1BD}"/>
              </a:ext>
            </a:extLst>
          </p:cNvPr>
          <p:cNvSpPr txBox="1"/>
          <p:nvPr/>
        </p:nvSpPr>
        <p:spPr>
          <a:xfrm>
            <a:off x="683568" y="2011267"/>
            <a:ext cx="662473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500" dirty="0"/>
              <a:t>Realizar inscripciones de instrumentos públicos, títulos y demás documentos que la Ley exige o permite que se inscriban; servir de medio de tradición de bienes raíces y de otros derechos reales constituidos en ellos; dar publicidad a los contratos y actos que trasladen el dominio o imponen gravámenes o limitación a dicho dominio; y, garantizar la autenticidad y seguridad de los títulos, instrumentos públicos y documentos que deben registrarse.</a:t>
            </a:r>
          </a:p>
        </p:txBody>
      </p:sp>
    </p:spTree>
    <p:extLst>
      <p:ext uri="{BB962C8B-B14F-4D97-AF65-F5344CB8AC3E}">
        <p14:creationId xmlns:p14="http://schemas.microsoft.com/office/powerpoint/2010/main" val="243399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62236DE-6ACC-4216-98A3-9B9F97475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4058521" cy="34022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AEC230D-AAC0-4C46-AE97-BF0F3C68B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941" y="3119051"/>
            <a:ext cx="4492407" cy="375662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2788F9F-DDCF-49AA-958F-6FE8C7CE2171}"/>
              </a:ext>
            </a:extLst>
          </p:cNvPr>
          <p:cNvSpPr txBox="1"/>
          <p:nvPr/>
        </p:nvSpPr>
        <p:spPr>
          <a:xfrm>
            <a:off x="2291" y="0"/>
            <a:ext cx="348959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3200" dirty="0">
                <a:solidFill>
                  <a:schemeClr val="bg1"/>
                </a:solidFill>
              </a:rPr>
              <a:t>METAS LOGRADAS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5CD3FBF-DB58-4627-9AFF-474FBBE0486D}"/>
              </a:ext>
            </a:extLst>
          </p:cNvPr>
          <p:cNvSpPr txBox="1"/>
          <p:nvPr/>
        </p:nvSpPr>
        <p:spPr>
          <a:xfrm>
            <a:off x="3635896" y="725982"/>
            <a:ext cx="3489589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solidFill>
                  <a:schemeClr val="bg1"/>
                </a:solidFill>
              </a:rPr>
              <a:t>MEDIOS COMUNICACIÓN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3142619-A0AD-4956-80B4-85BDF05598D9}"/>
              </a:ext>
            </a:extLst>
          </p:cNvPr>
          <p:cNvSpPr txBox="1"/>
          <p:nvPr/>
        </p:nvSpPr>
        <p:spPr>
          <a:xfrm>
            <a:off x="25316" y="1318636"/>
            <a:ext cx="4619625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1"/>
                </a:solidFill>
              </a:rPr>
              <a:t>PRINCIPIO: MÁXIMA DIVULGACIÓN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D665178-309B-40B8-ADC9-4F4CB36D22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32" y="0"/>
            <a:ext cx="1048668" cy="92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734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9344D01-543E-40B3-851D-14C69DCCC9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992308"/>
            <a:ext cx="3411347" cy="19603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FE4B284-B355-4DE4-A057-63F0C3D40D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" y="1995792"/>
            <a:ext cx="3485078" cy="196035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2F34E3E-F091-42AA-B6C3-2F86F3175A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951" y="4178511"/>
            <a:ext cx="3680310" cy="268714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51B5D00-72E2-4431-AE78-A514B5AF14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8511"/>
            <a:ext cx="3635896" cy="2662788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AF8F7CF-9AB4-483B-9A41-E1422A7E8175}"/>
              </a:ext>
            </a:extLst>
          </p:cNvPr>
          <p:cNvSpPr txBox="1"/>
          <p:nvPr/>
        </p:nvSpPr>
        <p:spPr>
          <a:xfrm>
            <a:off x="2291" y="0"/>
            <a:ext cx="348959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3200" dirty="0">
                <a:solidFill>
                  <a:schemeClr val="bg1"/>
                </a:solidFill>
              </a:rPr>
              <a:t>METAS LOGRADAS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A2F3870-7F9A-4FC0-BE74-90C2E1E181EB}"/>
              </a:ext>
            </a:extLst>
          </p:cNvPr>
          <p:cNvSpPr txBox="1"/>
          <p:nvPr/>
        </p:nvSpPr>
        <p:spPr>
          <a:xfrm>
            <a:off x="3635896" y="725982"/>
            <a:ext cx="3489589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solidFill>
                  <a:schemeClr val="bg1"/>
                </a:solidFill>
              </a:rPr>
              <a:t>TALENTO HUMANO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5247EDF-D761-4428-8281-A7E9CFFBE75C}"/>
              </a:ext>
            </a:extLst>
          </p:cNvPr>
          <p:cNvSpPr txBox="1"/>
          <p:nvPr/>
        </p:nvSpPr>
        <p:spPr>
          <a:xfrm>
            <a:off x="25316" y="1318636"/>
            <a:ext cx="4834716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1"/>
                </a:solidFill>
              </a:rPr>
              <a:t>ÁREAS CONFORTABLES – AMBIENTE TRABAJO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1C7DC6B-8C71-41CF-A1A1-1DE5A91B6D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041" y="0"/>
            <a:ext cx="1048668" cy="92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741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9A0820C-2B2B-4162-AC32-EFC7D6FBE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24" y="1897480"/>
            <a:ext cx="3870263" cy="386104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144E515-E7F6-49BE-92ED-B71C73A1CD1D}"/>
              </a:ext>
            </a:extLst>
          </p:cNvPr>
          <p:cNvSpPr txBox="1"/>
          <p:nvPr/>
        </p:nvSpPr>
        <p:spPr>
          <a:xfrm>
            <a:off x="2291" y="0"/>
            <a:ext cx="348959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3200" dirty="0">
                <a:solidFill>
                  <a:schemeClr val="bg1"/>
                </a:solidFill>
              </a:rPr>
              <a:t>METAS LOGRADAS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5B08979-0937-4A70-A90F-7451EC3A2198}"/>
              </a:ext>
            </a:extLst>
          </p:cNvPr>
          <p:cNvSpPr txBox="1"/>
          <p:nvPr/>
        </p:nvSpPr>
        <p:spPr>
          <a:xfrm>
            <a:off x="3635896" y="725982"/>
            <a:ext cx="3489589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solidFill>
                  <a:schemeClr val="bg1"/>
                </a:solidFill>
              </a:rPr>
              <a:t>TALENTO HUMANO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30B239C-2353-47A8-8F28-1182160BF1E0}"/>
              </a:ext>
            </a:extLst>
          </p:cNvPr>
          <p:cNvSpPr txBox="1"/>
          <p:nvPr/>
        </p:nvSpPr>
        <p:spPr>
          <a:xfrm>
            <a:off x="539552" y="1339590"/>
            <a:ext cx="2026404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1"/>
                </a:solidFill>
              </a:rPr>
              <a:t>CAPACITACIONES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182D539-7F8A-4124-8326-5C6B05B05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908" y="2708920"/>
            <a:ext cx="4425092" cy="414908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7D8CAE0-733D-4CC8-BD99-784FEACDCF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32" y="0"/>
            <a:ext cx="1048668" cy="92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358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3DDDD83-B0E0-4BA1-B5DD-4BB7FE39B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177480"/>
            <a:ext cx="4680520" cy="468052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D756958-5B48-45B7-92ED-390C917B20A7}"/>
              </a:ext>
            </a:extLst>
          </p:cNvPr>
          <p:cNvSpPr txBox="1"/>
          <p:nvPr/>
        </p:nvSpPr>
        <p:spPr>
          <a:xfrm>
            <a:off x="2291" y="0"/>
            <a:ext cx="348959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3200" dirty="0">
                <a:solidFill>
                  <a:schemeClr val="bg1"/>
                </a:solidFill>
              </a:rPr>
              <a:t>METAS LOGRADAS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B4DB0D6-25A3-4F60-91F2-9EBDFBFCDBA5}"/>
              </a:ext>
            </a:extLst>
          </p:cNvPr>
          <p:cNvSpPr txBox="1"/>
          <p:nvPr/>
        </p:nvSpPr>
        <p:spPr>
          <a:xfrm>
            <a:off x="3635896" y="725982"/>
            <a:ext cx="3489589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solidFill>
                  <a:schemeClr val="bg1"/>
                </a:solidFill>
              </a:rPr>
              <a:t>TALENTO HUMANO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19FC8E-A5EE-4345-ACA4-778930784FA7}"/>
              </a:ext>
            </a:extLst>
          </p:cNvPr>
          <p:cNvSpPr txBox="1"/>
          <p:nvPr/>
        </p:nvSpPr>
        <p:spPr>
          <a:xfrm>
            <a:off x="25316" y="1318636"/>
            <a:ext cx="6058852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1"/>
                </a:solidFill>
              </a:rPr>
              <a:t>REUNIONES TRABAJO – EXPERIENCIAS OTROS REGISTROS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7953A8A-F2BD-4FFD-B136-766A81595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761" y="0"/>
            <a:ext cx="1048668" cy="92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260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3330676-4F98-4A7A-82B3-E4093B657115}"/>
              </a:ext>
            </a:extLst>
          </p:cNvPr>
          <p:cNvSpPr txBox="1"/>
          <p:nvPr/>
        </p:nvSpPr>
        <p:spPr>
          <a:xfrm>
            <a:off x="1403648" y="4336313"/>
            <a:ext cx="5184576" cy="107721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3200" dirty="0">
                <a:solidFill>
                  <a:schemeClr val="bg1"/>
                </a:solidFill>
              </a:rPr>
              <a:t>TRABAJAMOS PARA SERVIR MEJOR…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2D3FCBF-5B91-4549-8705-958A17157E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3101018" cy="126036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B4F28D7-4409-493A-A747-62B465E5C38E}"/>
              </a:ext>
            </a:extLst>
          </p:cNvPr>
          <p:cNvSpPr txBox="1"/>
          <p:nvPr/>
        </p:nvSpPr>
        <p:spPr>
          <a:xfrm>
            <a:off x="519314" y="2060848"/>
            <a:ext cx="6593609" cy="156966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3200" dirty="0">
                <a:solidFill>
                  <a:schemeClr val="bg1"/>
                </a:solidFill>
              </a:rPr>
              <a:t>El Registro de la Propiedad del cantón Quinindé, agradece su atención</a:t>
            </a:r>
          </a:p>
        </p:txBody>
      </p:sp>
    </p:spTree>
    <p:extLst>
      <p:ext uri="{BB962C8B-B14F-4D97-AF65-F5344CB8AC3E}">
        <p14:creationId xmlns:p14="http://schemas.microsoft.com/office/powerpoint/2010/main" val="8403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36135175-1CB1-438F-91ED-69B50552C4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0"/>
            <a:ext cx="3101018" cy="126036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CF80A41-5DBB-4DB7-BD5C-25D8A42B26BE}"/>
              </a:ext>
            </a:extLst>
          </p:cNvPr>
          <p:cNvSpPr txBox="1"/>
          <p:nvPr/>
        </p:nvSpPr>
        <p:spPr>
          <a:xfrm>
            <a:off x="827584" y="1974586"/>
            <a:ext cx="5112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/>
              <a:t>Dar fe y publicidad de los actos registrales de propiedad inmobiliaria de acuerdo a la Ley de Registro, con la finalidad de responder al Derecho de los usuarios de tener inscrito su bien inmueble y acceder a la información de forma idónea, oportuna y veraz.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3C16E17-DFD6-425E-9AC1-FA58F59B995E}"/>
              </a:ext>
            </a:extLst>
          </p:cNvPr>
          <p:cNvSpPr txBox="1"/>
          <p:nvPr/>
        </p:nvSpPr>
        <p:spPr>
          <a:xfrm>
            <a:off x="2915816" y="1172253"/>
            <a:ext cx="4135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>
                <a:solidFill>
                  <a:schemeClr val="accent2">
                    <a:lumMod val="50000"/>
                  </a:schemeClr>
                </a:solidFill>
              </a:rPr>
              <a:t>Política de Calidad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8C91495-2BE8-4602-9F36-02DFCC736896}"/>
              </a:ext>
            </a:extLst>
          </p:cNvPr>
          <p:cNvSpPr txBox="1"/>
          <p:nvPr/>
        </p:nvSpPr>
        <p:spPr>
          <a:xfrm>
            <a:off x="309304" y="3832125"/>
            <a:ext cx="2764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>
                <a:solidFill>
                  <a:schemeClr val="accent2">
                    <a:lumMod val="50000"/>
                  </a:schemeClr>
                </a:solidFill>
              </a:rPr>
              <a:t>Principios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71A3897-B879-4175-A4E6-EF4B1B0156E5}"/>
              </a:ext>
            </a:extLst>
          </p:cNvPr>
          <p:cNvSpPr txBox="1"/>
          <p:nvPr/>
        </p:nvSpPr>
        <p:spPr>
          <a:xfrm>
            <a:off x="1691680" y="4653136"/>
            <a:ext cx="5112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C" dirty="0"/>
              <a:t>LEALTAD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C" dirty="0"/>
              <a:t>RESPETO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C" dirty="0"/>
              <a:t>TRANSPARENCIA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C" dirty="0"/>
              <a:t>MÁXIMA DIVULGACIÓN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C" dirty="0"/>
              <a:t>INTEGRIDAD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C" dirty="0"/>
              <a:t>MÁXIMA PUBLICIDAD4</a:t>
            </a:r>
          </a:p>
        </p:txBody>
      </p:sp>
    </p:spTree>
    <p:extLst>
      <p:ext uri="{BB962C8B-B14F-4D97-AF65-F5344CB8AC3E}">
        <p14:creationId xmlns:p14="http://schemas.microsoft.com/office/powerpoint/2010/main" val="347420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36135175-1CB1-438F-91ED-69B50552C4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-29793"/>
            <a:ext cx="3101018" cy="126036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3C16E17-DFD6-425E-9AC1-FA58F59B995E}"/>
              </a:ext>
            </a:extLst>
          </p:cNvPr>
          <p:cNvSpPr txBox="1"/>
          <p:nvPr/>
        </p:nvSpPr>
        <p:spPr>
          <a:xfrm>
            <a:off x="1276110" y="1556792"/>
            <a:ext cx="5304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>
                <a:solidFill>
                  <a:schemeClr val="accent2">
                    <a:lumMod val="50000"/>
                  </a:schemeClr>
                </a:solidFill>
              </a:rPr>
              <a:t>Equipo de Trabajo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574C36A-EDC9-44DD-94C5-106EF33772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78" y="2564904"/>
            <a:ext cx="6793847" cy="349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9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F9218BE-F397-4A6A-92B1-7810122AEDA5}"/>
              </a:ext>
            </a:extLst>
          </p:cNvPr>
          <p:cNvSpPr txBox="1"/>
          <p:nvPr/>
        </p:nvSpPr>
        <p:spPr>
          <a:xfrm>
            <a:off x="179512" y="1628800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/>
              <a:t>PLANEACIÓN ESTRATÉGICA INSTITUCIONAL  (PEI)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6B2F239-9745-471B-9214-B1149AA49492}"/>
              </a:ext>
            </a:extLst>
          </p:cNvPr>
          <p:cNvSpPr txBox="1"/>
          <p:nvPr/>
        </p:nvSpPr>
        <p:spPr>
          <a:xfrm>
            <a:off x="1835696" y="3645024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/>
              <a:t>PLAN OPERATIVO ANUAL (POA)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D457B08-5746-4790-A79E-DCCB04BBC8D2}"/>
              </a:ext>
            </a:extLst>
          </p:cNvPr>
          <p:cNvSpPr txBox="1"/>
          <p:nvPr/>
        </p:nvSpPr>
        <p:spPr>
          <a:xfrm>
            <a:off x="370553" y="5085184"/>
            <a:ext cx="6232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/>
              <a:t>EJECUCIÓN PRESUPUESTARIA EJERCICIO 2019 (EP)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A1AAADC6-4FF7-4145-8F7D-38236ABBB5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" y="98408"/>
            <a:ext cx="3101018" cy="126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5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echa curvada hacia la derecha 20"/>
          <p:cNvSpPr/>
          <p:nvPr/>
        </p:nvSpPr>
        <p:spPr>
          <a:xfrm flipH="1">
            <a:off x="7585585" y="1772816"/>
            <a:ext cx="1355093" cy="3816424"/>
          </a:xfrm>
          <a:prstGeom prst="curvedRightArrow">
            <a:avLst>
              <a:gd name="adj1" fmla="val 28533"/>
              <a:gd name="adj2" fmla="val 52675"/>
              <a:gd name="adj3" fmla="val 46564"/>
            </a:avLst>
          </a:pr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3" name="Flecha curvada hacia la derecha 22"/>
          <p:cNvSpPr/>
          <p:nvPr/>
        </p:nvSpPr>
        <p:spPr>
          <a:xfrm rot="10800000" flipH="1">
            <a:off x="264769" y="1198048"/>
            <a:ext cx="1210887" cy="3768928"/>
          </a:xfrm>
          <a:prstGeom prst="curvedRightArrow">
            <a:avLst>
              <a:gd name="adj1" fmla="val 28533"/>
              <a:gd name="adj2" fmla="val 52675"/>
              <a:gd name="adj3" fmla="val 46564"/>
            </a:avLst>
          </a:pr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 rot="3060000">
            <a:off x="551447" y="-242335"/>
            <a:ext cx="7915713" cy="7584023"/>
            <a:chOff x="939892" y="-6880"/>
            <a:chExt cx="6835044" cy="7041176"/>
          </a:xfrm>
          <a:solidFill>
            <a:schemeClr val="accent2"/>
          </a:solidFill>
        </p:grpSpPr>
        <p:sp>
          <p:nvSpPr>
            <p:cNvPr id="8" name="Arco de bloque 7"/>
            <p:cNvSpPr/>
            <p:nvPr/>
          </p:nvSpPr>
          <p:spPr>
            <a:xfrm>
              <a:off x="1218251" y="948437"/>
              <a:ext cx="6048673" cy="5400620"/>
            </a:xfrm>
            <a:prstGeom prst="blockArc">
              <a:avLst>
                <a:gd name="adj1" fmla="val 0"/>
                <a:gd name="adj2" fmla="val 5400000"/>
                <a:gd name="adj3" fmla="val 4642"/>
              </a:avLst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Arco de bloque 5"/>
            <p:cNvSpPr/>
            <p:nvPr/>
          </p:nvSpPr>
          <p:spPr>
            <a:xfrm>
              <a:off x="1429791" y="604019"/>
              <a:ext cx="6192674" cy="5832623"/>
            </a:xfrm>
            <a:prstGeom prst="blockArc">
              <a:avLst>
                <a:gd name="adj1" fmla="val 10830734"/>
                <a:gd name="adj2" fmla="val 16200137"/>
                <a:gd name="adj3" fmla="val 4642"/>
              </a:avLst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Arco de bloque 6"/>
            <p:cNvSpPr/>
            <p:nvPr/>
          </p:nvSpPr>
          <p:spPr>
            <a:xfrm>
              <a:off x="1360702" y="1080871"/>
              <a:ext cx="6414234" cy="5578253"/>
            </a:xfrm>
            <a:prstGeom prst="blockArc">
              <a:avLst>
                <a:gd name="adj1" fmla="val 5400000"/>
                <a:gd name="adj2" fmla="val 10800000"/>
                <a:gd name="adj3" fmla="val 4642"/>
              </a:avLst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Arco de bloque 8"/>
            <p:cNvSpPr/>
            <p:nvPr/>
          </p:nvSpPr>
          <p:spPr>
            <a:xfrm>
              <a:off x="1146347" y="692696"/>
              <a:ext cx="6192674" cy="5832623"/>
            </a:xfrm>
            <a:prstGeom prst="blockArc">
              <a:avLst>
                <a:gd name="adj1" fmla="val 16199863"/>
                <a:gd name="adj2" fmla="val 21569266"/>
                <a:gd name="adj3" fmla="val 4642"/>
              </a:avLst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orma libre 9"/>
            <p:cNvSpPr/>
            <p:nvPr/>
          </p:nvSpPr>
          <p:spPr>
            <a:xfrm rot="18420000">
              <a:off x="2505269" y="2246178"/>
              <a:ext cx="3501342" cy="2571203"/>
            </a:xfrm>
            <a:custGeom>
              <a:avLst/>
              <a:gdLst>
                <a:gd name="connsiteX0" fmla="*/ 0 w 3024333"/>
                <a:gd name="connsiteY0" fmla="*/ 1476162 h 2952324"/>
                <a:gd name="connsiteX1" fmla="*/ 1512167 w 3024333"/>
                <a:gd name="connsiteY1" fmla="*/ 0 h 2952324"/>
                <a:gd name="connsiteX2" fmla="*/ 3024334 w 3024333"/>
                <a:gd name="connsiteY2" fmla="*/ 1476162 h 2952324"/>
                <a:gd name="connsiteX3" fmla="*/ 1512167 w 3024333"/>
                <a:gd name="connsiteY3" fmla="*/ 2952324 h 2952324"/>
                <a:gd name="connsiteX4" fmla="*/ 0 w 3024333"/>
                <a:gd name="connsiteY4" fmla="*/ 1476162 h 295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4333" h="2952324">
                  <a:moveTo>
                    <a:pt x="0" y="1476162"/>
                  </a:moveTo>
                  <a:cubicBezTo>
                    <a:pt x="0" y="660900"/>
                    <a:pt x="677020" y="0"/>
                    <a:pt x="1512167" y="0"/>
                  </a:cubicBezTo>
                  <a:cubicBezTo>
                    <a:pt x="2347314" y="0"/>
                    <a:pt x="3024334" y="660900"/>
                    <a:pt x="3024334" y="1476162"/>
                  </a:cubicBezTo>
                  <a:cubicBezTo>
                    <a:pt x="3024334" y="2291424"/>
                    <a:pt x="2347314" y="2952324"/>
                    <a:pt x="1512167" y="2952324"/>
                  </a:cubicBezTo>
                  <a:cubicBezTo>
                    <a:pt x="677020" y="2952324"/>
                    <a:pt x="0" y="2291424"/>
                    <a:pt x="0" y="1476162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0683" tIns="450138" rIns="460683" bIns="45013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4000" b="1" dirty="0">
                  <a:latin typeface="Baskerville Old Face" panose="02020602080505020303" pitchFamily="18" charset="0"/>
                </a:rPr>
                <a:t>PEI</a:t>
              </a:r>
              <a:endParaRPr lang="es-EC" sz="4000" b="1" kern="1200" dirty="0">
                <a:effectLst/>
                <a:latin typeface="Baskerville Old Face" panose="02020602080505020303" pitchFamily="18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4000" b="1" dirty="0">
                  <a:latin typeface="Baskerville Old Face" panose="02020602080505020303" pitchFamily="18" charset="0"/>
                </a:rPr>
                <a:t>2019-2020</a:t>
              </a:r>
              <a:endParaRPr lang="es-ES" sz="4000" b="1" kern="1200" dirty="0">
                <a:latin typeface="Baskerville Old Face" panose="02020602080505020303" pitchFamily="18" charset="0"/>
              </a:endParaRPr>
            </a:p>
          </p:txBody>
        </p:sp>
        <p:sp>
          <p:nvSpPr>
            <p:cNvPr id="11" name="Forma libre 10"/>
            <p:cNvSpPr/>
            <p:nvPr/>
          </p:nvSpPr>
          <p:spPr>
            <a:xfrm rot="18540000">
              <a:off x="3284785" y="150525"/>
              <a:ext cx="2060056" cy="1745245"/>
            </a:xfrm>
            <a:custGeom>
              <a:avLst/>
              <a:gdLst>
                <a:gd name="connsiteX0" fmla="*/ 0 w 1872212"/>
                <a:gd name="connsiteY0" fmla="*/ 930721 h 1861441"/>
                <a:gd name="connsiteX1" fmla="*/ 936106 w 1872212"/>
                <a:gd name="connsiteY1" fmla="*/ 0 h 1861441"/>
                <a:gd name="connsiteX2" fmla="*/ 1872212 w 1872212"/>
                <a:gd name="connsiteY2" fmla="*/ 930721 h 1861441"/>
                <a:gd name="connsiteX3" fmla="*/ 936106 w 1872212"/>
                <a:gd name="connsiteY3" fmla="*/ 1861442 h 1861441"/>
                <a:gd name="connsiteX4" fmla="*/ 0 w 1872212"/>
                <a:gd name="connsiteY4" fmla="*/ 930721 h 186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2212" h="1861441">
                  <a:moveTo>
                    <a:pt x="0" y="930721"/>
                  </a:moveTo>
                  <a:cubicBezTo>
                    <a:pt x="0" y="416698"/>
                    <a:pt x="419109" y="0"/>
                    <a:pt x="936106" y="0"/>
                  </a:cubicBezTo>
                  <a:cubicBezTo>
                    <a:pt x="1453103" y="0"/>
                    <a:pt x="1872212" y="416698"/>
                    <a:pt x="1872212" y="930721"/>
                  </a:cubicBezTo>
                  <a:cubicBezTo>
                    <a:pt x="1872212" y="1444744"/>
                    <a:pt x="1453103" y="1861442"/>
                    <a:pt x="936106" y="1861442"/>
                  </a:cubicBezTo>
                  <a:cubicBezTo>
                    <a:pt x="419109" y="1861442"/>
                    <a:pt x="0" y="1444744"/>
                    <a:pt x="0" y="93072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0689" tIns="289112" rIns="290689" bIns="289112" numCol="1" spcCol="1270" anchor="ctr" anchorCtr="0">
              <a:noAutofit/>
            </a:bodyPr>
            <a:lstStyle/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r>
                <a:rPr lang="es-EC" sz="1400" dirty="0">
                  <a:solidFill>
                    <a:schemeClr val="bg1"/>
                  </a:solidFill>
                  <a:latin typeface="Baskerville Old Face" panose="02020602080505020303" pitchFamily="18" charset="0"/>
                </a:rPr>
                <a:t>Ofrecer </a:t>
              </a:r>
            </a:p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r>
                <a:rPr lang="es-EC" sz="1400" dirty="0">
                  <a:solidFill>
                    <a:schemeClr val="bg1"/>
                  </a:solidFill>
                  <a:latin typeface="Baskerville Old Face" panose="02020602080505020303" pitchFamily="18" charset="0"/>
                </a:rPr>
                <a:t>seguridad jurídica en el </a:t>
              </a:r>
            </a:p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r>
                <a:rPr lang="es-EC" sz="1400" dirty="0">
                  <a:solidFill>
                    <a:schemeClr val="bg1"/>
                  </a:solidFill>
                  <a:latin typeface="Baskerville Old Face" panose="02020602080505020303" pitchFamily="18" charset="0"/>
                </a:rPr>
                <a:t>tráfico de los bienes </a:t>
              </a:r>
            </a:p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r>
                <a:rPr lang="es-EC" sz="1400" dirty="0">
                  <a:solidFill>
                    <a:schemeClr val="bg1"/>
                  </a:solidFill>
                  <a:latin typeface="Baskerville Old Face" panose="02020602080505020303" pitchFamily="18" charset="0"/>
                </a:rPr>
                <a:t>inmobiliarios su </a:t>
              </a:r>
            </a:p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r>
                <a:rPr lang="es-EC" sz="1400" dirty="0">
                  <a:solidFill>
                    <a:schemeClr val="bg1"/>
                  </a:solidFill>
                  <a:latin typeface="Baskerville Old Face" panose="02020602080505020303" pitchFamily="18" charset="0"/>
                </a:rPr>
                <a:t>tradición y dominio</a:t>
              </a:r>
            </a:p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endParaRPr lang="es-ES" sz="700" dirty="0">
                <a:solidFill>
                  <a:schemeClr val="bg1"/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13" name="Forma libre 12"/>
            <p:cNvSpPr/>
            <p:nvPr/>
          </p:nvSpPr>
          <p:spPr>
            <a:xfrm rot="18540000">
              <a:off x="3157277" y="5162167"/>
              <a:ext cx="2013026" cy="1731231"/>
            </a:xfrm>
            <a:custGeom>
              <a:avLst/>
              <a:gdLst>
                <a:gd name="connsiteX0" fmla="*/ 0 w 1872212"/>
                <a:gd name="connsiteY0" fmla="*/ 930721 h 1861441"/>
                <a:gd name="connsiteX1" fmla="*/ 936106 w 1872212"/>
                <a:gd name="connsiteY1" fmla="*/ 0 h 1861441"/>
                <a:gd name="connsiteX2" fmla="*/ 1872212 w 1872212"/>
                <a:gd name="connsiteY2" fmla="*/ 930721 h 1861441"/>
                <a:gd name="connsiteX3" fmla="*/ 936106 w 1872212"/>
                <a:gd name="connsiteY3" fmla="*/ 1861442 h 1861441"/>
                <a:gd name="connsiteX4" fmla="*/ 0 w 1872212"/>
                <a:gd name="connsiteY4" fmla="*/ 930721 h 186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2212" h="1861441">
                  <a:moveTo>
                    <a:pt x="0" y="930721"/>
                  </a:moveTo>
                  <a:cubicBezTo>
                    <a:pt x="0" y="416698"/>
                    <a:pt x="419109" y="0"/>
                    <a:pt x="936106" y="0"/>
                  </a:cubicBezTo>
                  <a:cubicBezTo>
                    <a:pt x="1453103" y="0"/>
                    <a:pt x="1872212" y="416698"/>
                    <a:pt x="1872212" y="930721"/>
                  </a:cubicBezTo>
                  <a:cubicBezTo>
                    <a:pt x="1872212" y="1444744"/>
                    <a:pt x="1453103" y="1861442"/>
                    <a:pt x="936106" y="1861442"/>
                  </a:cubicBezTo>
                  <a:cubicBezTo>
                    <a:pt x="419109" y="1861442"/>
                    <a:pt x="0" y="1444744"/>
                    <a:pt x="0" y="93072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0689" tIns="289112" rIns="290689" bIns="289112" numCol="1" spcCol="1270" anchor="ctr" anchorCtr="0">
              <a:noAutofit/>
            </a:bodyPr>
            <a:lstStyle/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r>
                <a:rPr lang="es-EC" sz="1400" dirty="0">
                  <a:solidFill>
                    <a:schemeClr val="bg1"/>
                  </a:solidFill>
                  <a:latin typeface="Baskerville Old Face" panose="02020602080505020303" pitchFamily="18" charset="0"/>
                </a:rPr>
                <a:t>Garantizar </a:t>
              </a:r>
            </a:p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r>
                <a:rPr lang="es-EC" sz="1400" dirty="0">
                  <a:solidFill>
                    <a:schemeClr val="bg1"/>
                  </a:solidFill>
                  <a:latin typeface="Baskerville Old Face" panose="02020602080505020303" pitchFamily="18" charset="0"/>
                </a:rPr>
                <a:t>una integridad, </a:t>
              </a:r>
            </a:p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r>
                <a:rPr lang="es-EC" sz="1400" dirty="0">
                  <a:solidFill>
                    <a:schemeClr val="bg1"/>
                  </a:solidFill>
                  <a:latin typeface="Baskerville Old Face" panose="02020602080505020303" pitchFamily="18" charset="0"/>
                </a:rPr>
                <a:t>seguridad y</a:t>
              </a:r>
            </a:p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r>
                <a:rPr lang="es-EC" sz="1400" dirty="0">
                  <a:solidFill>
                    <a:schemeClr val="bg1"/>
                  </a:solidFill>
                  <a:latin typeface="Baskerville Old Face" panose="02020602080505020303" pitchFamily="18" charset="0"/>
                </a:rPr>
                <a:t>Confidencialidad de </a:t>
              </a:r>
            </a:p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r>
                <a:rPr lang="es-EC" sz="1400" dirty="0">
                  <a:solidFill>
                    <a:schemeClr val="bg1"/>
                  </a:solidFill>
                  <a:latin typeface="Baskerville Old Face" panose="02020602080505020303" pitchFamily="18" charset="0"/>
                </a:rPr>
                <a:t>los datos que guarda y </a:t>
              </a:r>
            </a:p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r>
                <a:rPr lang="es-EC" sz="1400" dirty="0">
                  <a:solidFill>
                    <a:schemeClr val="bg1"/>
                  </a:solidFill>
                  <a:latin typeface="Baskerville Old Face" panose="02020602080505020303" pitchFamily="18" charset="0"/>
                </a:rPr>
                <a:t>que son de carácter </a:t>
              </a:r>
            </a:p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r>
                <a:rPr lang="es-EC" sz="1400" dirty="0">
                  <a:solidFill>
                    <a:schemeClr val="bg1"/>
                  </a:solidFill>
                  <a:latin typeface="Baskerville Old Face" panose="02020602080505020303" pitchFamily="18" charset="0"/>
                </a:rPr>
                <a:t>público y privado</a:t>
              </a:r>
            </a:p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endParaRPr lang="es-ES" sz="700" kern="1200" dirty="0">
                <a:solidFill>
                  <a:schemeClr val="bg1"/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14" name="Forma libre 13"/>
            <p:cNvSpPr/>
            <p:nvPr/>
          </p:nvSpPr>
          <p:spPr>
            <a:xfrm rot="18540000">
              <a:off x="822556" y="2568060"/>
              <a:ext cx="2273030" cy="2038358"/>
            </a:xfrm>
            <a:custGeom>
              <a:avLst/>
              <a:gdLst>
                <a:gd name="connsiteX0" fmla="*/ 0 w 1872212"/>
                <a:gd name="connsiteY0" fmla="*/ 930721 h 1861441"/>
                <a:gd name="connsiteX1" fmla="*/ 936106 w 1872212"/>
                <a:gd name="connsiteY1" fmla="*/ 0 h 1861441"/>
                <a:gd name="connsiteX2" fmla="*/ 1872212 w 1872212"/>
                <a:gd name="connsiteY2" fmla="*/ 930721 h 1861441"/>
                <a:gd name="connsiteX3" fmla="*/ 936106 w 1872212"/>
                <a:gd name="connsiteY3" fmla="*/ 1861442 h 1861441"/>
                <a:gd name="connsiteX4" fmla="*/ 0 w 1872212"/>
                <a:gd name="connsiteY4" fmla="*/ 930721 h 186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2212" h="1861441">
                  <a:moveTo>
                    <a:pt x="0" y="930721"/>
                  </a:moveTo>
                  <a:cubicBezTo>
                    <a:pt x="0" y="416698"/>
                    <a:pt x="419109" y="0"/>
                    <a:pt x="936106" y="0"/>
                  </a:cubicBezTo>
                  <a:cubicBezTo>
                    <a:pt x="1453103" y="0"/>
                    <a:pt x="1872212" y="416698"/>
                    <a:pt x="1872212" y="930721"/>
                  </a:cubicBezTo>
                  <a:cubicBezTo>
                    <a:pt x="1872212" y="1444744"/>
                    <a:pt x="1453103" y="1861442"/>
                    <a:pt x="936106" y="1861442"/>
                  </a:cubicBezTo>
                  <a:cubicBezTo>
                    <a:pt x="419109" y="1861442"/>
                    <a:pt x="0" y="1444744"/>
                    <a:pt x="0" y="93072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0689" tIns="289112" rIns="290689" bIns="289112" numCol="1" spcCol="1270" anchor="ctr" anchorCtr="0">
              <a:noAutofit/>
            </a:bodyPr>
            <a:lstStyle/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r>
                <a:rPr lang="es-ES" sz="1400" b="1" dirty="0">
                  <a:latin typeface="Baskerville Old Face" panose="02020602080505020303" pitchFamily="18" charset="0"/>
                </a:rPr>
                <a:t>PLANIFICACIÓN </a:t>
              </a:r>
            </a:p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r>
                <a:rPr lang="es-ES" sz="1400" b="1" dirty="0">
                  <a:latin typeface="Baskerville Old Face" panose="02020602080505020303" pitchFamily="18" charset="0"/>
                </a:rPr>
                <a:t>OPERATIVA ANUAL </a:t>
              </a:r>
            </a:p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r>
                <a:rPr lang="es-ES" sz="1400" b="1" dirty="0">
                  <a:latin typeface="Baskerville Old Face" panose="02020602080505020303" pitchFamily="18" charset="0"/>
                </a:rPr>
                <a:t>Y </a:t>
              </a:r>
            </a:p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r>
                <a:rPr lang="es-ES" sz="1400" b="1" dirty="0">
                  <a:latin typeface="Baskerville Old Face" panose="02020602080505020303" pitchFamily="18" charset="0"/>
                </a:rPr>
                <a:t>PRESUPUESTO </a:t>
              </a:r>
              <a:r>
                <a:rPr lang="es-ES" sz="1600" b="1" dirty="0">
                  <a:latin typeface="Baskerville Old Face" panose="02020602080505020303" pitchFamily="18" charset="0"/>
                </a:rPr>
                <a:t>2020</a:t>
              </a:r>
              <a:endParaRPr lang="es-ES" sz="1400" b="1" dirty="0">
                <a:latin typeface="Baskerville Old Face" panose="02020602080505020303" pitchFamily="18" charset="0"/>
              </a:endParaRPr>
            </a:p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r>
                <a:rPr lang="es-ES" sz="1400" b="1" dirty="0">
                  <a:latin typeface="Baskerville Old Face" panose="02020602080505020303" pitchFamily="18" charset="0"/>
                </a:rPr>
                <a:t>DEL REGISTRO DE </a:t>
              </a:r>
            </a:p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r>
                <a:rPr lang="es-ES" sz="1400" b="1" dirty="0">
                  <a:latin typeface="Baskerville Old Face" panose="02020602080505020303" pitchFamily="18" charset="0"/>
                </a:rPr>
                <a:t>LA PROPIEDAD DE </a:t>
              </a:r>
            </a:p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r>
                <a:rPr lang="es-ES" sz="1400" b="1" kern="1200" dirty="0">
                  <a:latin typeface="Baskerville Old Face" panose="02020602080505020303" pitchFamily="18" charset="0"/>
                </a:rPr>
                <a:t>QUININDÉ</a:t>
              </a:r>
            </a:p>
          </p:txBody>
        </p:sp>
        <p:sp>
          <p:nvSpPr>
            <p:cNvPr id="12" name="Forma libre 11"/>
            <p:cNvSpPr/>
            <p:nvPr/>
          </p:nvSpPr>
          <p:spPr>
            <a:xfrm rot="18540000">
              <a:off x="5524662" y="2204350"/>
              <a:ext cx="2142786" cy="1898405"/>
            </a:xfrm>
            <a:custGeom>
              <a:avLst/>
              <a:gdLst>
                <a:gd name="connsiteX0" fmla="*/ 0 w 1872212"/>
                <a:gd name="connsiteY0" fmla="*/ 930721 h 1861441"/>
                <a:gd name="connsiteX1" fmla="*/ 936106 w 1872212"/>
                <a:gd name="connsiteY1" fmla="*/ 0 h 1861441"/>
                <a:gd name="connsiteX2" fmla="*/ 1872212 w 1872212"/>
                <a:gd name="connsiteY2" fmla="*/ 930721 h 1861441"/>
                <a:gd name="connsiteX3" fmla="*/ 936106 w 1872212"/>
                <a:gd name="connsiteY3" fmla="*/ 1861442 h 1861441"/>
                <a:gd name="connsiteX4" fmla="*/ 0 w 1872212"/>
                <a:gd name="connsiteY4" fmla="*/ 930721 h 186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2212" h="1861441">
                  <a:moveTo>
                    <a:pt x="0" y="930721"/>
                  </a:moveTo>
                  <a:cubicBezTo>
                    <a:pt x="0" y="416698"/>
                    <a:pt x="419109" y="0"/>
                    <a:pt x="936106" y="0"/>
                  </a:cubicBezTo>
                  <a:cubicBezTo>
                    <a:pt x="1453103" y="0"/>
                    <a:pt x="1872212" y="416698"/>
                    <a:pt x="1872212" y="930721"/>
                  </a:cubicBezTo>
                  <a:cubicBezTo>
                    <a:pt x="1872212" y="1444744"/>
                    <a:pt x="1453103" y="1861442"/>
                    <a:pt x="936106" y="1861442"/>
                  </a:cubicBezTo>
                  <a:cubicBezTo>
                    <a:pt x="419109" y="1861442"/>
                    <a:pt x="0" y="1444744"/>
                    <a:pt x="0" y="93072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0689" tIns="289112" rIns="290689" bIns="289112" numCol="1" spcCol="1270" anchor="ctr" anchorCtr="0">
              <a:noAutofit/>
            </a:bodyPr>
            <a:lstStyle/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r>
                <a:rPr lang="es-EC" sz="1400" dirty="0">
                  <a:solidFill>
                    <a:schemeClr val="bg1"/>
                  </a:solidFill>
                  <a:latin typeface="Baskerville Old Face" panose="02020602080505020303" pitchFamily="18" charset="0"/>
                </a:rPr>
                <a:t>Establecer un </a:t>
              </a:r>
            </a:p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r>
                <a:rPr lang="es-EC" sz="1400" dirty="0">
                  <a:solidFill>
                    <a:schemeClr val="bg1"/>
                  </a:solidFill>
                  <a:latin typeface="Baskerville Old Face" panose="02020602080505020303" pitchFamily="18" charset="0"/>
                </a:rPr>
                <a:t>sistema informático </a:t>
              </a:r>
            </a:p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r>
                <a:rPr lang="es-EC" sz="1400" dirty="0">
                  <a:solidFill>
                    <a:schemeClr val="bg1"/>
                  </a:solidFill>
                  <a:latin typeface="Baskerville Old Face" panose="02020602080505020303" pitchFamily="18" charset="0"/>
                </a:rPr>
                <a:t>actualizado que </a:t>
              </a:r>
            </a:p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r>
                <a:rPr lang="es-EC" sz="1400" dirty="0">
                  <a:solidFill>
                    <a:schemeClr val="bg1"/>
                  </a:solidFill>
                  <a:latin typeface="Baskerville Old Face" panose="02020602080505020303" pitchFamily="18" charset="0"/>
                </a:rPr>
                <a:t>garantice una verdadera </a:t>
              </a:r>
            </a:p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r>
                <a:rPr lang="es-EC" sz="1400" dirty="0">
                  <a:solidFill>
                    <a:schemeClr val="bg1"/>
                  </a:solidFill>
                  <a:latin typeface="Baskerville Old Face" panose="02020602080505020303" pitchFamily="18" charset="0"/>
                </a:rPr>
                <a:t>gestión de calidad y </a:t>
              </a:r>
            </a:p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r>
                <a:rPr lang="es-EC" sz="1400" dirty="0">
                  <a:solidFill>
                    <a:schemeClr val="bg1"/>
                  </a:solidFill>
                  <a:latin typeface="Baskerville Old Face" panose="02020602080505020303" pitchFamily="18" charset="0"/>
                </a:rPr>
                <a:t>nuevas herramientas </a:t>
              </a:r>
            </a:p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r>
                <a:rPr lang="es-EC" sz="1400" dirty="0">
                  <a:solidFill>
                    <a:schemeClr val="bg1"/>
                  </a:solidFill>
                  <a:latin typeface="Baskerville Old Face" panose="02020602080505020303" pitchFamily="18" charset="0"/>
                </a:rPr>
                <a:t>tecnológicas</a:t>
              </a:r>
              <a:endParaRPr lang="es-ES" sz="1400" dirty="0">
                <a:solidFill>
                  <a:schemeClr val="bg1"/>
                </a:solidFill>
                <a:latin typeface="Baskerville Old Face" panose="02020602080505020303" pitchFamily="18" charset="0"/>
              </a:endParaRPr>
            </a:p>
          </p:txBody>
        </p:sp>
      </p:grpSp>
      <p:sp>
        <p:nvSpPr>
          <p:cNvPr id="22" name="Flecha curvada hacia la derecha 21"/>
          <p:cNvSpPr/>
          <p:nvPr/>
        </p:nvSpPr>
        <p:spPr>
          <a:xfrm rot="5608675" flipH="1">
            <a:off x="3929609" y="4694292"/>
            <a:ext cx="668468" cy="3609280"/>
          </a:xfrm>
          <a:prstGeom prst="curvedRightArrow">
            <a:avLst>
              <a:gd name="adj1" fmla="val 22074"/>
              <a:gd name="adj2" fmla="val 61162"/>
              <a:gd name="adj3" fmla="val 37855"/>
            </a:avLst>
          </a:pr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F253A40-8F9B-4B08-931F-4792C4B08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96" y="5847254"/>
            <a:ext cx="1048668" cy="9267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3FCEA37-6A83-4001-96CD-9F8556C0BE33}"/>
              </a:ext>
            </a:extLst>
          </p:cNvPr>
          <p:cNvSpPr txBox="1"/>
          <p:nvPr/>
        </p:nvSpPr>
        <p:spPr>
          <a:xfrm>
            <a:off x="40856" y="-27385"/>
            <a:ext cx="1427577" cy="70788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4000" dirty="0">
                <a:solidFill>
                  <a:schemeClr val="bg1"/>
                </a:solidFill>
              </a:rPr>
              <a:t>PEI</a:t>
            </a:r>
            <a:endParaRPr lang="es-EC" sz="4000" dirty="0"/>
          </a:p>
        </p:txBody>
      </p:sp>
    </p:spTree>
    <p:extLst>
      <p:ext uri="{BB962C8B-B14F-4D97-AF65-F5344CB8AC3E}">
        <p14:creationId xmlns:p14="http://schemas.microsoft.com/office/powerpoint/2010/main" val="427674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curvada hacia la derecha 1"/>
          <p:cNvSpPr/>
          <p:nvPr/>
        </p:nvSpPr>
        <p:spPr>
          <a:xfrm rot="327269">
            <a:off x="288604" y="1311456"/>
            <a:ext cx="1080120" cy="3816424"/>
          </a:xfrm>
          <a:prstGeom prst="curvedRightArrow">
            <a:avLst>
              <a:gd name="adj1" fmla="val 28533"/>
              <a:gd name="adj2" fmla="val 52675"/>
              <a:gd name="adj3" fmla="val 46564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6" name="Flecha curvada hacia la derecha 15"/>
          <p:cNvSpPr/>
          <p:nvPr/>
        </p:nvSpPr>
        <p:spPr>
          <a:xfrm flipH="1">
            <a:off x="7585585" y="1772816"/>
            <a:ext cx="1355093" cy="3816424"/>
          </a:xfrm>
          <a:prstGeom prst="curvedRightArrow">
            <a:avLst>
              <a:gd name="adj1" fmla="val 28533"/>
              <a:gd name="adj2" fmla="val 52675"/>
              <a:gd name="adj3" fmla="val 46564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 rot="3060000">
            <a:off x="525543" y="-245493"/>
            <a:ext cx="7766846" cy="8134891"/>
            <a:chOff x="1095812" y="-62930"/>
            <a:chExt cx="6706500" cy="7552614"/>
          </a:xfrm>
          <a:solidFill>
            <a:schemeClr val="accent2"/>
          </a:solidFill>
        </p:grpSpPr>
        <p:sp>
          <p:nvSpPr>
            <p:cNvPr id="6" name="Arco de bloque 5"/>
            <p:cNvSpPr/>
            <p:nvPr/>
          </p:nvSpPr>
          <p:spPr>
            <a:xfrm>
              <a:off x="1429791" y="604019"/>
              <a:ext cx="6192674" cy="5832623"/>
            </a:xfrm>
            <a:prstGeom prst="blockArc">
              <a:avLst>
                <a:gd name="adj1" fmla="val 10830734"/>
                <a:gd name="adj2" fmla="val 16200137"/>
                <a:gd name="adj3" fmla="val 4642"/>
              </a:avLst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7" name="Arco de bloque 6"/>
            <p:cNvSpPr/>
            <p:nvPr/>
          </p:nvSpPr>
          <p:spPr>
            <a:xfrm>
              <a:off x="1360702" y="1080871"/>
              <a:ext cx="6414234" cy="5578253"/>
            </a:xfrm>
            <a:prstGeom prst="blockArc">
              <a:avLst>
                <a:gd name="adj1" fmla="val 5400000"/>
                <a:gd name="adj2" fmla="val 10800000"/>
                <a:gd name="adj3" fmla="val 4642"/>
              </a:avLst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8" name="Arco de bloque 7"/>
            <p:cNvSpPr/>
            <p:nvPr/>
          </p:nvSpPr>
          <p:spPr>
            <a:xfrm>
              <a:off x="1218251" y="948437"/>
              <a:ext cx="6048673" cy="5400620"/>
            </a:xfrm>
            <a:prstGeom prst="blockArc">
              <a:avLst>
                <a:gd name="adj1" fmla="val 0"/>
                <a:gd name="adj2" fmla="val 5400000"/>
                <a:gd name="adj3" fmla="val 4642"/>
              </a:avLst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9" name="Arco de bloque 8"/>
            <p:cNvSpPr/>
            <p:nvPr/>
          </p:nvSpPr>
          <p:spPr>
            <a:xfrm>
              <a:off x="1146347" y="692696"/>
              <a:ext cx="6192674" cy="5832623"/>
            </a:xfrm>
            <a:prstGeom prst="blockArc">
              <a:avLst>
                <a:gd name="adj1" fmla="val 16199863"/>
                <a:gd name="adj2" fmla="val 21569266"/>
                <a:gd name="adj3" fmla="val 4642"/>
              </a:avLst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10" name="Forma libre 9"/>
            <p:cNvSpPr/>
            <p:nvPr/>
          </p:nvSpPr>
          <p:spPr>
            <a:xfrm rot="18420000">
              <a:off x="2505269" y="2246178"/>
              <a:ext cx="3501342" cy="2571203"/>
            </a:xfrm>
            <a:custGeom>
              <a:avLst/>
              <a:gdLst>
                <a:gd name="connsiteX0" fmla="*/ 0 w 3024333"/>
                <a:gd name="connsiteY0" fmla="*/ 1476162 h 2952324"/>
                <a:gd name="connsiteX1" fmla="*/ 1512167 w 3024333"/>
                <a:gd name="connsiteY1" fmla="*/ 0 h 2952324"/>
                <a:gd name="connsiteX2" fmla="*/ 3024334 w 3024333"/>
                <a:gd name="connsiteY2" fmla="*/ 1476162 h 2952324"/>
                <a:gd name="connsiteX3" fmla="*/ 1512167 w 3024333"/>
                <a:gd name="connsiteY3" fmla="*/ 2952324 h 2952324"/>
                <a:gd name="connsiteX4" fmla="*/ 0 w 3024333"/>
                <a:gd name="connsiteY4" fmla="*/ 1476162 h 295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4333" h="2952324">
                  <a:moveTo>
                    <a:pt x="0" y="1476162"/>
                  </a:moveTo>
                  <a:cubicBezTo>
                    <a:pt x="0" y="660900"/>
                    <a:pt x="677020" y="0"/>
                    <a:pt x="1512167" y="0"/>
                  </a:cubicBezTo>
                  <a:cubicBezTo>
                    <a:pt x="2347314" y="0"/>
                    <a:pt x="3024334" y="660900"/>
                    <a:pt x="3024334" y="1476162"/>
                  </a:cubicBezTo>
                  <a:cubicBezTo>
                    <a:pt x="3024334" y="2291424"/>
                    <a:pt x="2347314" y="2952324"/>
                    <a:pt x="1512167" y="2952324"/>
                  </a:cubicBezTo>
                  <a:cubicBezTo>
                    <a:pt x="677020" y="2952324"/>
                    <a:pt x="0" y="2291424"/>
                    <a:pt x="0" y="1476162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460683" tIns="450138" rIns="460683" bIns="450138" numCol="1" spcCol="1270" anchor="ctr" anchorCtr="0">
              <a:noAutofit/>
            </a:bodyPr>
            <a:lstStyle/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r>
                <a:rPr lang="es-EC" sz="2600" dirty="0">
                  <a:latin typeface="Baskerville Old Face" panose="02020602080505020303" pitchFamily="18" charset="0"/>
                </a:rPr>
                <a:t>Ofrecer </a:t>
              </a:r>
            </a:p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r>
                <a:rPr lang="es-EC" sz="2600" dirty="0">
                  <a:latin typeface="Baskerville Old Face" panose="02020602080505020303" pitchFamily="18" charset="0"/>
                </a:rPr>
                <a:t>seguridad jurídica en </a:t>
              </a:r>
            </a:p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r>
                <a:rPr lang="es-EC" sz="2600" dirty="0">
                  <a:latin typeface="Baskerville Old Face" panose="02020602080505020303" pitchFamily="18" charset="0"/>
                </a:rPr>
                <a:t>el tráfico de los </a:t>
              </a:r>
            </a:p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r>
                <a:rPr lang="es-EC" sz="2600" dirty="0">
                  <a:latin typeface="Baskerville Old Face" panose="02020602080505020303" pitchFamily="18" charset="0"/>
                </a:rPr>
                <a:t>bienes inmobiliarios </a:t>
              </a:r>
            </a:p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r>
                <a:rPr lang="es-EC" sz="2600" dirty="0">
                  <a:latin typeface="Baskerville Old Face" panose="02020602080505020303" pitchFamily="18" charset="0"/>
                </a:rPr>
                <a:t>su tradición y </a:t>
              </a:r>
            </a:p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r>
                <a:rPr lang="es-EC" sz="2600" dirty="0">
                  <a:latin typeface="Baskerville Old Face" panose="02020602080505020303" pitchFamily="18" charset="0"/>
                </a:rPr>
                <a:t>Dominio.</a:t>
              </a:r>
            </a:p>
          </p:txBody>
        </p:sp>
        <p:sp>
          <p:nvSpPr>
            <p:cNvPr id="11" name="Forma libre 10"/>
            <p:cNvSpPr/>
            <p:nvPr/>
          </p:nvSpPr>
          <p:spPr>
            <a:xfrm rot="18540000">
              <a:off x="3220412" y="11643"/>
              <a:ext cx="2060056" cy="1910910"/>
            </a:xfrm>
            <a:custGeom>
              <a:avLst/>
              <a:gdLst>
                <a:gd name="connsiteX0" fmla="*/ 0 w 1872212"/>
                <a:gd name="connsiteY0" fmla="*/ 930721 h 1861441"/>
                <a:gd name="connsiteX1" fmla="*/ 936106 w 1872212"/>
                <a:gd name="connsiteY1" fmla="*/ 0 h 1861441"/>
                <a:gd name="connsiteX2" fmla="*/ 1872212 w 1872212"/>
                <a:gd name="connsiteY2" fmla="*/ 930721 h 1861441"/>
                <a:gd name="connsiteX3" fmla="*/ 936106 w 1872212"/>
                <a:gd name="connsiteY3" fmla="*/ 1861442 h 1861441"/>
                <a:gd name="connsiteX4" fmla="*/ 0 w 1872212"/>
                <a:gd name="connsiteY4" fmla="*/ 930721 h 186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2212" h="1861441">
                  <a:moveTo>
                    <a:pt x="0" y="930721"/>
                  </a:moveTo>
                  <a:cubicBezTo>
                    <a:pt x="0" y="416698"/>
                    <a:pt x="419109" y="0"/>
                    <a:pt x="936106" y="0"/>
                  </a:cubicBezTo>
                  <a:cubicBezTo>
                    <a:pt x="1453103" y="0"/>
                    <a:pt x="1872212" y="416698"/>
                    <a:pt x="1872212" y="930721"/>
                  </a:cubicBezTo>
                  <a:cubicBezTo>
                    <a:pt x="1872212" y="1444744"/>
                    <a:pt x="1453103" y="1861442"/>
                    <a:pt x="936106" y="1861442"/>
                  </a:cubicBezTo>
                  <a:cubicBezTo>
                    <a:pt x="419109" y="1861442"/>
                    <a:pt x="0" y="1444744"/>
                    <a:pt x="0" y="93072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90689" tIns="289112" rIns="290689" bIns="289112" numCol="1" spcCol="1270" anchor="ctr" anchorCtr="0">
              <a:noAutofit/>
            </a:bodyPr>
            <a:lstStyle/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endParaRPr lang="es-ES" sz="1600" dirty="0">
                <a:latin typeface="Baskerville Old Face" panose="02020602080505020303" pitchFamily="18" charset="0"/>
              </a:endParaRPr>
            </a:p>
          </p:txBody>
        </p:sp>
        <p:sp>
          <p:nvSpPr>
            <p:cNvPr id="12" name="Forma libre 11"/>
            <p:cNvSpPr/>
            <p:nvPr/>
          </p:nvSpPr>
          <p:spPr>
            <a:xfrm rot="18540000">
              <a:off x="5671030" y="2269546"/>
              <a:ext cx="2227960" cy="2034605"/>
            </a:xfrm>
            <a:custGeom>
              <a:avLst/>
              <a:gdLst>
                <a:gd name="connsiteX0" fmla="*/ 0 w 1872212"/>
                <a:gd name="connsiteY0" fmla="*/ 930721 h 1861441"/>
                <a:gd name="connsiteX1" fmla="*/ 936106 w 1872212"/>
                <a:gd name="connsiteY1" fmla="*/ 0 h 1861441"/>
                <a:gd name="connsiteX2" fmla="*/ 1872212 w 1872212"/>
                <a:gd name="connsiteY2" fmla="*/ 930721 h 1861441"/>
                <a:gd name="connsiteX3" fmla="*/ 936106 w 1872212"/>
                <a:gd name="connsiteY3" fmla="*/ 1861442 h 1861441"/>
                <a:gd name="connsiteX4" fmla="*/ 0 w 1872212"/>
                <a:gd name="connsiteY4" fmla="*/ 930721 h 186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2212" h="1861441">
                  <a:moveTo>
                    <a:pt x="0" y="930721"/>
                  </a:moveTo>
                  <a:cubicBezTo>
                    <a:pt x="0" y="416698"/>
                    <a:pt x="419109" y="0"/>
                    <a:pt x="936106" y="0"/>
                  </a:cubicBezTo>
                  <a:cubicBezTo>
                    <a:pt x="1453103" y="0"/>
                    <a:pt x="1872212" y="416698"/>
                    <a:pt x="1872212" y="930721"/>
                  </a:cubicBezTo>
                  <a:cubicBezTo>
                    <a:pt x="1872212" y="1444744"/>
                    <a:pt x="1453103" y="1861442"/>
                    <a:pt x="936106" y="1861442"/>
                  </a:cubicBezTo>
                  <a:cubicBezTo>
                    <a:pt x="419109" y="1861442"/>
                    <a:pt x="0" y="1444744"/>
                    <a:pt x="0" y="93072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90689" tIns="289112" rIns="290689" bIns="289112" numCol="1" spcCol="1270" anchor="ctr" anchorCtr="0">
              <a:noAutofit/>
            </a:bodyPr>
            <a:lstStyle/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r>
                <a:rPr lang="es-EC" sz="1400" dirty="0">
                  <a:latin typeface="Baskerville Old Face" panose="02020602080505020303" pitchFamily="18" charset="0"/>
                </a:rPr>
                <a:t> </a:t>
              </a:r>
              <a:endParaRPr lang="es-ES" sz="1400" dirty="0">
                <a:latin typeface="Baskerville Old Face" panose="02020602080505020303" pitchFamily="18" charset="0"/>
              </a:endParaRPr>
            </a:p>
          </p:txBody>
        </p:sp>
        <p:sp>
          <p:nvSpPr>
            <p:cNvPr id="13" name="Forma libre 12"/>
            <p:cNvSpPr/>
            <p:nvPr/>
          </p:nvSpPr>
          <p:spPr>
            <a:xfrm rot="18540000">
              <a:off x="3330075" y="5355842"/>
              <a:ext cx="2206177" cy="2061507"/>
            </a:xfrm>
            <a:custGeom>
              <a:avLst/>
              <a:gdLst>
                <a:gd name="connsiteX0" fmla="*/ 0 w 1872212"/>
                <a:gd name="connsiteY0" fmla="*/ 930721 h 1861441"/>
                <a:gd name="connsiteX1" fmla="*/ 936106 w 1872212"/>
                <a:gd name="connsiteY1" fmla="*/ 0 h 1861441"/>
                <a:gd name="connsiteX2" fmla="*/ 1872212 w 1872212"/>
                <a:gd name="connsiteY2" fmla="*/ 930721 h 1861441"/>
                <a:gd name="connsiteX3" fmla="*/ 936106 w 1872212"/>
                <a:gd name="connsiteY3" fmla="*/ 1861442 h 1861441"/>
                <a:gd name="connsiteX4" fmla="*/ 0 w 1872212"/>
                <a:gd name="connsiteY4" fmla="*/ 930721 h 186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2212" h="1861441">
                  <a:moveTo>
                    <a:pt x="0" y="930721"/>
                  </a:moveTo>
                  <a:cubicBezTo>
                    <a:pt x="0" y="416698"/>
                    <a:pt x="419109" y="0"/>
                    <a:pt x="936106" y="0"/>
                  </a:cubicBezTo>
                  <a:cubicBezTo>
                    <a:pt x="1453103" y="0"/>
                    <a:pt x="1872212" y="416698"/>
                    <a:pt x="1872212" y="930721"/>
                  </a:cubicBezTo>
                  <a:cubicBezTo>
                    <a:pt x="1872212" y="1444744"/>
                    <a:pt x="1453103" y="1861442"/>
                    <a:pt x="936106" y="1861442"/>
                  </a:cubicBezTo>
                  <a:cubicBezTo>
                    <a:pt x="419109" y="1861442"/>
                    <a:pt x="0" y="1444744"/>
                    <a:pt x="0" y="93072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90689" tIns="289112" rIns="290689" bIns="289112" numCol="1" spcCol="1270" anchor="ctr" anchorCtr="0">
              <a:noAutofit/>
            </a:bodyPr>
            <a:lstStyle/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endParaRPr lang="es-EC" sz="900" dirty="0">
                <a:latin typeface="Baskerville Old Face" panose="02020602080505020303" pitchFamily="18" charset="0"/>
              </a:endParaRPr>
            </a:p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endParaRPr lang="es-EC" sz="500" dirty="0">
                <a:latin typeface="Baskerville Old Face" panose="02020602080505020303" pitchFamily="18" charset="0"/>
              </a:endParaRPr>
            </a:p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endParaRPr lang="es-ES" sz="700" kern="1200" dirty="0">
                <a:latin typeface="Baskerville Old Face" panose="02020602080505020303" pitchFamily="18" charset="0"/>
              </a:endParaRPr>
            </a:p>
          </p:txBody>
        </p:sp>
        <p:sp>
          <p:nvSpPr>
            <p:cNvPr id="14" name="Forma libre 13"/>
            <p:cNvSpPr/>
            <p:nvPr/>
          </p:nvSpPr>
          <p:spPr>
            <a:xfrm rot="18540000">
              <a:off x="965308" y="2862971"/>
              <a:ext cx="2050655" cy="1789647"/>
            </a:xfrm>
            <a:custGeom>
              <a:avLst/>
              <a:gdLst>
                <a:gd name="connsiteX0" fmla="*/ 0 w 1872212"/>
                <a:gd name="connsiteY0" fmla="*/ 930721 h 1861441"/>
                <a:gd name="connsiteX1" fmla="*/ 936106 w 1872212"/>
                <a:gd name="connsiteY1" fmla="*/ 0 h 1861441"/>
                <a:gd name="connsiteX2" fmla="*/ 1872212 w 1872212"/>
                <a:gd name="connsiteY2" fmla="*/ 930721 h 1861441"/>
                <a:gd name="connsiteX3" fmla="*/ 936106 w 1872212"/>
                <a:gd name="connsiteY3" fmla="*/ 1861442 h 1861441"/>
                <a:gd name="connsiteX4" fmla="*/ 0 w 1872212"/>
                <a:gd name="connsiteY4" fmla="*/ 930721 h 186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2212" h="1861441">
                  <a:moveTo>
                    <a:pt x="0" y="930721"/>
                  </a:moveTo>
                  <a:cubicBezTo>
                    <a:pt x="0" y="416698"/>
                    <a:pt x="419109" y="0"/>
                    <a:pt x="936106" y="0"/>
                  </a:cubicBezTo>
                  <a:cubicBezTo>
                    <a:pt x="1453103" y="0"/>
                    <a:pt x="1872212" y="416698"/>
                    <a:pt x="1872212" y="930721"/>
                  </a:cubicBezTo>
                  <a:cubicBezTo>
                    <a:pt x="1872212" y="1444744"/>
                    <a:pt x="1453103" y="1861442"/>
                    <a:pt x="936106" y="1861442"/>
                  </a:cubicBezTo>
                  <a:cubicBezTo>
                    <a:pt x="419109" y="1861442"/>
                    <a:pt x="0" y="1444744"/>
                    <a:pt x="0" y="93072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90689" tIns="289112" rIns="290689" bIns="289112" numCol="1" spcCol="1270" anchor="ctr" anchorCtr="0">
              <a:noAutofit/>
            </a:bodyPr>
            <a:lstStyle/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endParaRPr lang="es-EC" sz="1600" dirty="0">
                <a:latin typeface="Baskerville Old Face" panose="02020602080505020303" pitchFamily="18" charset="0"/>
              </a:endParaRPr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DDBB90FA-48EB-45EF-B51F-B04F794F91D9}"/>
              </a:ext>
            </a:extLst>
          </p:cNvPr>
          <p:cNvSpPr txBox="1"/>
          <p:nvPr/>
        </p:nvSpPr>
        <p:spPr>
          <a:xfrm>
            <a:off x="1795529" y="950452"/>
            <a:ext cx="1544997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1"/>
                </a:solidFill>
              </a:rPr>
              <a:t>Implementar sistema informático registral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4DF5669-C434-4227-A758-CC08B8DAC3DA}"/>
              </a:ext>
            </a:extLst>
          </p:cNvPr>
          <p:cNvSpPr txBox="1"/>
          <p:nvPr/>
        </p:nvSpPr>
        <p:spPr>
          <a:xfrm>
            <a:off x="5730508" y="1256727"/>
            <a:ext cx="1704116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1"/>
                </a:solidFill>
              </a:rPr>
              <a:t>Establecer procesos de control certificados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A3AAC55-0DD3-455F-AA2E-CE78CE9320B6}"/>
              </a:ext>
            </a:extLst>
          </p:cNvPr>
          <p:cNvSpPr txBox="1"/>
          <p:nvPr/>
        </p:nvSpPr>
        <p:spPr>
          <a:xfrm>
            <a:off x="1372318" y="4758068"/>
            <a:ext cx="1704116" cy="147732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1"/>
                </a:solidFill>
              </a:rPr>
              <a:t>Implementar el archivo integro para custodia documentos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9268307-707B-4A01-8942-19D8910C6F98}"/>
              </a:ext>
            </a:extLst>
          </p:cNvPr>
          <p:cNvSpPr txBox="1"/>
          <p:nvPr/>
        </p:nvSpPr>
        <p:spPr>
          <a:xfrm>
            <a:off x="5622453" y="5073189"/>
            <a:ext cx="1770368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1"/>
                </a:solidFill>
              </a:rPr>
              <a:t>Implementar procedimientos institucionales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84E92F0B-3185-4DFD-A443-13A0EA6E0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680" y="5253347"/>
            <a:ext cx="1124708" cy="993927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6A14A2CF-2511-4832-8555-55BBDF69B717}"/>
              </a:ext>
            </a:extLst>
          </p:cNvPr>
          <p:cNvSpPr txBox="1"/>
          <p:nvPr/>
        </p:nvSpPr>
        <p:spPr>
          <a:xfrm>
            <a:off x="40856" y="-27385"/>
            <a:ext cx="1427577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4000" dirty="0">
                <a:solidFill>
                  <a:schemeClr val="bg1"/>
                </a:solidFill>
              </a:rPr>
              <a:t>POA</a:t>
            </a:r>
            <a:endParaRPr lang="es-EC" sz="4000" dirty="0"/>
          </a:p>
        </p:txBody>
      </p:sp>
    </p:spTree>
    <p:extLst>
      <p:ext uri="{BB962C8B-B14F-4D97-AF65-F5344CB8AC3E}">
        <p14:creationId xmlns:p14="http://schemas.microsoft.com/office/powerpoint/2010/main" val="369799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curvada hacia la derecha 1"/>
          <p:cNvSpPr/>
          <p:nvPr/>
        </p:nvSpPr>
        <p:spPr>
          <a:xfrm rot="327269">
            <a:off x="288604" y="1311456"/>
            <a:ext cx="1080120" cy="3816424"/>
          </a:xfrm>
          <a:prstGeom prst="curvedRightArrow">
            <a:avLst>
              <a:gd name="adj1" fmla="val 28533"/>
              <a:gd name="adj2" fmla="val 52675"/>
              <a:gd name="adj3" fmla="val 46564"/>
            </a:avLst>
          </a:prstGeom>
          <a:solidFill>
            <a:schemeClr val="accent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6" name="Flecha curvada hacia la derecha 15"/>
          <p:cNvSpPr/>
          <p:nvPr/>
        </p:nvSpPr>
        <p:spPr>
          <a:xfrm flipH="1">
            <a:off x="7585585" y="1772816"/>
            <a:ext cx="1355093" cy="3816424"/>
          </a:xfrm>
          <a:prstGeom prst="curvedRightArrow">
            <a:avLst>
              <a:gd name="adj1" fmla="val 28533"/>
              <a:gd name="adj2" fmla="val 52675"/>
              <a:gd name="adj3" fmla="val 46564"/>
            </a:avLst>
          </a:prstGeom>
          <a:solidFill>
            <a:schemeClr val="accent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 rot="3060000">
            <a:off x="396732" y="-572643"/>
            <a:ext cx="8105315" cy="8228033"/>
            <a:chOff x="776177" y="-289717"/>
            <a:chExt cx="6998759" cy="7639089"/>
          </a:xfrm>
          <a:solidFill>
            <a:schemeClr val="accent2"/>
          </a:solidFill>
        </p:grpSpPr>
        <p:sp>
          <p:nvSpPr>
            <p:cNvPr id="6" name="Arco de bloque 5"/>
            <p:cNvSpPr/>
            <p:nvPr/>
          </p:nvSpPr>
          <p:spPr>
            <a:xfrm>
              <a:off x="1429791" y="604019"/>
              <a:ext cx="6192674" cy="5832623"/>
            </a:xfrm>
            <a:prstGeom prst="blockArc">
              <a:avLst>
                <a:gd name="adj1" fmla="val 10830734"/>
                <a:gd name="adj2" fmla="val 16200137"/>
                <a:gd name="adj3" fmla="val 4642"/>
              </a:avLst>
            </a:prstGeom>
            <a:grpFill/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7" name="Arco de bloque 6"/>
            <p:cNvSpPr/>
            <p:nvPr/>
          </p:nvSpPr>
          <p:spPr>
            <a:xfrm>
              <a:off x="1360702" y="1080871"/>
              <a:ext cx="6414234" cy="5578253"/>
            </a:xfrm>
            <a:prstGeom prst="blockArc">
              <a:avLst>
                <a:gd name="adj1" fmla="val 5400000"/>
                <a:gd name="adj2" fmla="val 10800000"/>
                <a:gd name="adj3" fmla="val 4642"/>
              </a:avLst>
            </a:prstGeom>
            <a:grpFill/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8" name="Arco de bloque 7"/>
            <p:cNvSpPr/>
            <p:nvPr/>
          </p:nvSpPr>
          <p:spPr>
            <a:xfrm>
              <a:off x="1218251" y="948437"/>
              <a:ext cx="6048673" cy="5400620"/>
            </a:xfrm>
            <a:prstGeom prst="blockArc">
              <a:avLst>
                <a:gd name="adj1" fmla="val 0"/>
                <a:gd name="adj2" fmla="val 5400000"/>
                <a:gd name="adj3" fmla="val 4642"/>
              </a:avLst>
            </a:prstGeom>
            <a:grpFill/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9" name="Arco de bloque 8"/>
            <p:cNvSpPr/>
            <p:nvPr/>
          </p:nvSpPr>
          <p:spPr>
            <a:xfrm>
              <a:off x="1146347" y="692696"/>
              <a:ext cx="6192674" cy="5832623"/>
            </a:xfrm>
            <a:prstGeom prst="blockArc">
              <a:avLst>
                <a:gd name="adj1" fmla="val 16199863"/>
                <a:gd name="adj2" fmla="val 21569266"/>
                <a:gd name="adj3" fmla="val 4642"/>
              </a:avLst>
            </a:prstGeom>
            <a:grpFill/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10" name="Forma libre 9"/>
            <p:cNvSpPr/>
            <p:nvPr/>
          </p:nvSpPr>
          <p:spPr>
            <a:xfrm rot="18420000">
              <a:off x="2091357" y="1971815"/>
              <a:ext cx="3501342" cy="2571203"/>
            </a:xfrm>
            <a:custGeom>
              <a:avLst/>
              <a:gdLst>
                <a:gd name="connsiteX0" fmla="*/ 0 w 3024333"/>
                <a:gd name="connsiteY0" fmla="*/ 1476162 h 2952324"/>
                <a:gd name="connsiteX1" fmla="*/ 1512167 w 3024333"/>
                <a:gd name="connsiteY1" fmla="*/ 0 h 2952324"/>
                <a:gd name="connsiteX2" fmla="*/ 3024334 w 3024333"/>
                <a:gd name="connsiteY2" fmla="*/ 1476162 h 2952324"/>
                <a:gd name="connsiteX3" fmla="*/ 1512167 w 3024333"/>
                <a:gd name="connsiteY3" fmla="*/ 2952324 h 2952324"/>
                <a:gd name="connsiteX4" fmla="*/ 0 w 3024333"/>
                <a:gd name="connsiteY4" fmla="*/ 1476162 h 295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4333" h="2952324">
                  <a:moveTo>
                    <a:pt x="0" y="1476162"/>
                  </a:moveTo>
                  <a:cubicBezTo>
                    <a:pt x="0" y="660900"/>
                    <a:pt x="677020" y="0"/>
                    <a:pt x="1512167" y="0"/>
                  </a:cubicBezTo>
                  <a:cubicBezTo>
                    <a:pt x="2347314" y="0"/>
                    <a:pt x="3024334" y="660900"/>
                    <a:pt x="3024334" y="1476162"/>
                  </a:cubicBezTo>
                  <a:cubicBezTo>
                    <a:pt x="3024334" y="2291424"/>
                    <a:pt x="2347314" y="2952324"/>
                    <a:pt x="1512167" y="2952324"/>
                  </a:cubicBezTo>
                  <a:cubicBezTo>
                    <a:pt x="677020" y="2952324"/>
                    <a:pt x="0" y="2291424"/>
                    <a:pt x="0" y="1476162"/>
                  </a:cubicBezTo>
                  <a:close/>
                </a:path>
              </a:pathLst>
            </a:custGeom>
            <a:grpFill/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460683" tIns="450138" rIns="460683" bIns="450138" numCol="1" spcCol="1270" anchor="ctr" anchorCtr="0">
              <a:noAutofit/>
            </a:bodyPr>
            <a:lstStyle/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r>
                <a:rPr lang="es-EC" sz="2300" dirty="0">
                  <a:latin typeface="Baskerville Old Face" panose="02020602080505020303" pitchFamily="18" charset="0"/>
                </a:rPr>
                <a:t>Establecer un </a:t>
              </a:r>
            </a:p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r>
                <a:rPr lang="es-EC" sz="2300" dirty="0">
                  <a:latin typeface="Baskerville Old Face" panose="02020602080505020303" pitchFamily="18" charset="0"/>
                </a:rPr>
                <a:t>sistema informático </a:t>
              </a:r>
            </a:p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r>
                <a:rPr lang="es-EC" sz="2300" dirty="0">
                  <a:latin typeface="Baskerville Old Face" panose="02020602080505020303" pitchFamily="18" charset="0"/>
                </a:rPr>
                <a:t>actualizado que </a:t>
              </a:r>
            </a:p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r>
                <a:rPr lang="es-EC" sz="2300" dirty="0">
                  <a:latin typeface="Baskerville Old Face" panose="02020602080505020303" pitchFamily="18" charset="0"/>
                </a:rPr>
                <a:t>garantice una verdadera </a:t>
              </a:r>
            </a:p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r>
                <a:rPr lang="es-EC" sz="2300" dirty="0">
                  <a:latin typeface="Baskerville Old Face" panose="02020602080505020303" pitchFamily="18" charset="0"/>
                </a:rPr>
                <a:t>gestión de calidad y </a:t>
              </a:r>
            </a:p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r>
                <a:rPr lang="es-EC" sz="2300" dirty="0">
                  <a:latin typeface="Baskerville Old Face" panose="02020602080505020303" pitchFamily="18" charset="0"/>
                </a:rPr>
                <a:t>nuevas herramientas </a:t>
              </a:r>
            </a:p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r>
                <a:rPr lang="es-EC" sz="2300" dirty="0">
                  <a:latin typeface="Baskerville Old Face" panose="02020602080505020303" pitchFamily="18" charset="0"/>
                </a:rPr>
                <a:t>tecnológicas</a:t>
              </a:r>
            </a:p>
          </p:txBody>
        </p:sp>
        <p:sp>
          <p:nvSpPr>
            <p:cNvPr id="11" name="Forma libre 10"/>
            <p:cNvSpPr/>
            <p:nvPr/>
          </p:nvSpPr>
          <p:spPr>
            <a:xfrm rot="18540000">
              <a:off x="3250714" y="-215144"/>
              <a:ext cx="2060056" cy="1910910"/>
            </a:xfrm>
            <a:custGeom>
              <a:avLst/>
              <a:gdLst>
                <a:gd name="connsiteX0" fmla="*/ 0 w 1872212"/>
                <a:gd name="connsiteY0" fmla="*/ 930721 h 1861441"/>
                <a:gd name="connsiteX1" fmla="*/ 936106 w 1872212"/>
                <a:gd name="connsiteY1" fmla="*/ 0 h 1861441"/>
                <a:gd name="connsiteX2" fmla="*/ 1872212 w 1872212"/>
                <a:gd name="connsiteY2" fmla="*/ 930721 h 1861441"/>
                <a:gd name="connsiteX3" fmla="*/ 936106 w 1872212"/>
                <a:gd name="connsiteY3" fmla="*/ 1861442 h 1861441"/>
                <a:gd name="connsiteX4" fmla="*/ 0 w 1872212"/>
                <a:gd name="connsiteY4" fmla="*/ 930721 h 186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2212" h="1861441">
                  <a:moveTo>
                    <a:pt x="0" y="930721"/>
                  </a:moveTo>
                  <a:cubicBezTo>
                    <a:pt x="0" y="416698"/>
                    <a:pt x="419109" y="0"/>
                    <a:pt x="936106" y="0"/>
                  </a:cubicBezTo>
                  <a:cubicBezTo>
                    <a:pt x="1453103" y="0"/>
                    <a:pt x="1872212" y="416698"/>
                    <a:pt x="1872212" y="930721"/>
                  </a:cubicBezTo>
                  <a:cubicBezTo>
                    <a:pt x="1872212" y="1444744"/>
                    <a:pt x="1453103" y="1861442"/>
                    <a:pt x="936106" y="1861442"/>
                  </a:cubicBezTo>
                  <a:cubicBezTo>
                    <a:pt x="419109" y="1861442"/>
                    <a:pt x="0" y="1444744"/>
                    <a:pt x="0" y="930721"/>
                  </a:cubicBezTo>
                  <a:close/>
                </a:path>
              </a:pathLst>
            </a:custGeom>
            <a:grpFill/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290689" tIns="289112" rIns="290689" bIns="289112" numCol="1" spcCol="1270" anchor="ctr" anchorCtr="0">
              <a:noAutofit/>
            </a:bodyPr>
            <a:lstStyle/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r>
                <a:rPr lang="es-EC" sz="1600" dirty="0">
                  <a:latin typeface="Baskerville Old Face" panose="02020602080505020303" pitchFamily="18" charset="0"/>
                </a:rPr>
                <a:t>Implementar los </a:t>
              </a:r>
            </a:p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r>
                <a:rPr lang="es-EC" sz="1600" dirty="0">
                  <a:latin typeface="Baskerville Old Face" panose="02020602080505020303" pitchFamily="18" charset="0"/>
                </a:rPr>
                <a:t>servicios  de </a:t>
              </a:r>
            </a:p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r>
                <a:rPr lang="es-EC" sz="1600" dirty="0">
                  <a:latin typeface="Baskerville Old Face" panose="02020602080505020303" pitchFamily="18" charset="0"/>
                </a:rPr>
                <a:t>certificaciones e </a:t>
              </a:r>
            </a:p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r>
                <a:rPr lang="es-EC" sz="1600" dirty="0">
                  <a:latin typeface="Baskerville Old Face" panose="02020602080505020303" pitchFamily="18" charset="0"/>
                </a:rPr>
                <a:t>inscripciones en </a:t>
              </a:r>
            </a:p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r>
                <a:rPr lang="es-EC" sz="1600" dirty="0">
                  <a:latin typeface="Baskerville Old Face" panose="02020602080505020303" pitchFamily="18" charset="0"/>
                </a:rPr>
                <a:t>línea.</a:t>
              </a:r>
            </a:p>
          </p:txBody>
        </p:sp>
        <p:sp>
          <p:nvSpPr>
            <p:cNvPr id="12" name="Forma libre 11"/>
            <p:cNvSpPr/>
            <p:nvPr/>
          </p:nvSpPr>
          <p:spPr>
            <a:xfrm rot="18540000">
              <a:off x="5247994" y="2306312"/>
              <a:ext cx="2607299" cy="2246492"/>
            </a:xfrm>
            <a:custGeom>
              <a:avLst/>
              <a:gdLst>
                <a:gd name="connsiteX0" fmla="*/ 0 w 1872212"/>
                <a:gd name="connsiteY0" fmla="*/ 930721 h 1861441"/>
                <a:gd name="connsiteX1" fmla="*/ 936106 w 1872212"/>
                <a:gd name="connsiteY1" fmla="*/ 0 h 1861441"/>
                <a:gd name="connsiteX2" fmla="*/ 1872212 w 1872212"/>
                <a:gd name="connsiteY2" fmla="*/ 930721 h 1861441"/>
                <a:gd name="connsiteX3" fmla="*/ 936106 w 1872212"/>
                <a:gd name="connsiteY3" fmla="*/ 1861442 h 1861441"/>
                <a:gd name="connsiteX4" fmla="*/ 0 w 1872212"/>
                <a:gd name="connsiteY4" fmla="*/ 930721 h 186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2212" h="1861441">
                  <a:moveTo>
                    <a:pt x="0" y="930721"/>
                  </a:moveTo>
                  <a:cubicBezTo>
                    <a:pt x="0" y="416698"/>
                    <a:pt x="419109" y="0"/>
                    <a:pt x="936106" y="0"/>
                  </a:cubicBezTo>
                  <a:cubicBezTo>
                    <a:pt x="1453103" y="0"/>
                    <a:pt x="1872212" y="416698"/>
                    <a:pt x="1872212" y="930721"/>
                  </a:cubicBezTo>
                  <a:cubicBezTo>
                    <a:pt x="1872212" y="1444744"/>
                    <a:pt x="1453103" y="1861442"/>
                    <a:pt x="936106" y="1861442"/>
                  </a:cubicBezTo>
                  <a:cubicBezTo>
                    <a:pt x="419109" y="1861442"/>
                    <a:pt x="0" y="1444744"/>
                    <a:pt x="0" y="930721"/>
                  </a:cubicBezTo>
                  <a:close/>
                </a:path>
              </a:pathLst>
            </a:custGeom>
            <a:grpFill/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290689" tIns="289112" rIns="290689" bIns="289112" numCol="1" spcCol="1270" anchor="ctr" anchorCtr="0">
              <a:noAutofit/>
            </a:bodyPr>
            <a:lstStyle/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endParaRPr lang="es-ES" sz="1400" dirty="0">
                <a:latin typeface="Baskerville Old Face" panose="02020602080505020303" pitchFamily="18" charset="0"/>
              </a:endParaRPr>
            </a:p>
          </p:txBody>
        </p:sp>
        <p:sp>
          <p:nvSpPr>
            <p:cNvPr id="13" name="Forma libre 12"/>
            <p:cNvSpPr/>
            <p:nvPr/>
          </p:nvSpPr>
          <p:spPr>
            <a:xfrm rot="18540000">
              <a:off x="3258698" y="4954714"/>
              <a:ext cx="2473590" cy="2315725"/>
            </a:xfrm>
            <a:custGeom>
              <a:avLst/>
              <a:gdLst>
                <a:gd name="connsiteX0" fmla="*/ 0 w 1872212"/>
                <a:gd name="connsiteY0" fmla="*/ 930721 h 1861441"/>
                <a:gd name="connsiteX1" fmla="*/ 936106 w 1872212"/>
                <a:gd name="connsiteY1" fmla="*/ 0 h 1861441"/>
                <a:gd name="connsiteX2" fmla="*/ 1872212 w 1872212"/>
                <a:gd name="connsiteY2" fmla="*/ 930721 h 1861441"/>
                <a:gd name="connsiteX3" fmla="*/ 936106 w 1872212"/>
                <a:gd name="connsiteY3" fmla="*/ 1861442 h 1861441"/>
                <a:gd name="connsiteX4" fmla="*/ 0 w 1872212"/>
                <a:gd name="connsiteY4" fmla="*/ 930721 h 186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2212" h="1861441">
                  <a:moveTo>
                    <a:pt x="0" y="930721"/>
                  </a:moveTo>
                  <a:cubicBezTo>
                    <a:pt x="0" y="416698"/>
                    <a:pt x="419109" y="0"/>
                    <a:pt x="936106" y="0"/>
                  </a:cubicBezTo>
                  <a:cubicBezTo>
                    <a:pt x="1453103" y="0"/>
                    <a:pt x="1872212" y="416698"/>
                    <a:pt x="1872212" y="930721"/>
                  </a:cubicBezTo>
                  <a:cubicBezTo>
                    <a:pt x="1872212" y="1444744"/>
                    <a:pt x="1453103" y="1861442"/>
                    <a:pt x="936106" y="1861442"/>
                  </a:cubicBezTo>
                  <a:cubicBezTo>
                    <a:pt x="419109" y="1861442"/>
                    <a:pt x="0" y="1444744"/>
                    <a:pt x="0" y="930721"/>
                  </a:cubicBezTo>
                  <a:close/>
                </a:path>
              </a:pathLst>
            </a:custGeom>
            <a:grpFill/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290689" tIns="289112" rIns="290689" bIns="289112" numCol="1" spcCol="1270" anchor="ctr" anchorCtr="0">
              <a:noAutofit/>
            </a:bodyPr>
            <a:lstStyle/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endParaRPr lang="es-EC" sz="900" dirty="0">
                <a:latin typeface="Baskerville Old Face" panose="02020602080505020303" pitchFamily="18" charset="0"/>
              </a:endParaRPr>
            </a:p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endParaRPr lang="es-ES" sz="700" kern="1200" dirty="0">
                <a:latin typeface="Baskerville Old Face" panose="02020602080505020303" pitchFamily="18" charset="0"/>
              </a:endParaRPr>
            </a:p>
          </p:txBody>
        </p:sp>
        <p:sp>
          <p:nvSpPr>
            <p:cNvPr id="14" name="Forma libre 13"/>
            <p:cNvSpPr/>
            <p:nvPr/>
          </p:nvSpPr>
          <p:spPr>
            <a:xfrm rot="18540000">
              <a:off x="645673" y="3100818"/>
              <a:ext cx="2050655" cy="1789647"/>
            </a:xfrm>
            <a:custGeom>
              <a:avLst/>
              <a:gdLst>
                <a:gd name="connsiteX0" fmla="*/ 0 w 1872212"/>
                <a:gd name="connsiteY0" fmla="*/ 930721 h 1861441"/>
                <a:gd name="connsiteX1" fmla="*/ 936106 w 1872212"/>
                <a:gd name="connsiteY1" fmla="*/ 0 h 1861441"/>
                <a:gd name="connsiteX2" fmla="*/ 1872212 w 1872212"/>
                <a:gd name="connsiteY2" fmla="*/ 930721 h 1861441"/>
                <a:gd name="connsiteX3" fmla="*/ 936106 w 1872212"/>
                <a:gd name="connsiteY3" fmla="*/ 1861442 h 1861441"/>
                <a:gd name="connsiteX4" fmla="*/ 0 w 1872212"/>
                <a:gd name="connsiteY4" fmla="*/ 930721 h 186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2212" h="1861441">
                  <a:moveTo>
                    <a:pt x="0" y="930721"/>
                  </a:moveTo>
                  <a:cubicBezTo>
                    <a:pt x="0" y="416698"/>
                    <a:pt x="419109" y="0"/>
                    <a:pt x="936106" y="0"/>
                  </a:cubicBezTo>
                  <a:cubicBezTo>
                    <a:pt x="1453103" y="0"/>
                    <a:pt x="1872212" y="416698"/>
                    <a:pt x="1872212" y="930721"/>
                  </a:cubicBezTo>
                  <a:cubicBezTo>
                    <a:pt x="1872212" y="1444744"/>
                    <a:pt x="1453103" y="1861442"/>
                    <a:pt x="936106" y="1861442"/>
                  </a:cubicBezTo>
                  <a:cubicBezTo>
                    <a:pt x="419109" y="1861442"/>
                    <a:pt x="0" y="1444744"/>
                    <a:pt x="0" y="930721"/>
                  </a:cubicBezTo>
                  <a:close/>
                </a:path>
              </a:pathLst>
            </a:custGeom>
            <a:grpFill/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290689" tIns="289112" rIns="290689" bIns="289112" numCol="1" spcCol="1270" anchor="ctr" anchorCtr="0">
              <a:noAutofit/>
            </a:bodyPr>
            <a:lstStyle/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endParaRPr lang="es-EC" sz="1600" dirty="0">
                <a:latin typeface="Baskerville Old Face" panose="02020602080505020303" pitchFamily="18" charset="0"/>
              </a:endParaRPr>
            </a:p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r>
                <a:rPr lang="es-EC" sz="1600" dirty="0">
                  <a:latin typeface="Baskerville Old Face" panose="02020602080505020303" pitchFamily="18" charset="0"/>
                </a:rPr>
                <a:t>Implantar el </a:t>
              </a:r>
            </a:p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r>
                <a:rPr lang="es-EC" sz="1600" dirty="0">
                  <a:latin typeface="Baskerville Old Face" panose="02020602080505020303" pitchFamily="18" charset="0"/>
                </a:rPr>
                <a:t>nuevo sistema </a:t>
              </a:r>
            </a:p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r>
                <a:rPr lang="es-EC" sz="1600" dirty="0">
                  <a:latin typeface="Baskerville Old Face" panose="02020602080505020303" pitchFamily="18" charset="0"/>
                </a:rPr>
                <a:t> SGIR Y SIRE </a:t>
              </a:r>
            </a:p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r>
                <a:rPr lang="es-EC" sz="1600" dirty="0">
                  <a:latin typeface="Baskerville Old Face" panose="02020602080505020303" pitchFamily="18" charset="0"/>
                </a:rPr>
                <a:t>como instrumento</a:t>
              </a:r>
            </a:p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r>
                <a:rPr lang="es-EC" sz="1600" dirty="0">
                  <a:latin typeface="Baskerville Old Face" panose="02020602080505020303" pitchFamily="18" charset="0"/>
                </a:rPr>
                <a:t>informático de alto </a:t>
              </a:r>
            </a:p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r>
                <a:rPr lang="es-EC" sz="1600" dirty="0">
                  <a:latin typeface="Baskerville Old Face" panose="02020602080505020303" pitchFamily="18" charset="0"/>
                </a:rPr>
                <a:t>estándar.</a:t>
              </a:r>
            </a:p>
            <a:p>
              <a:pPr marL="447675" marR="6350" indent="-447675" algn="ctr">
                <a:lnSpc>
                  <a:spcPct val="115000"/>
                </a:lnSpc>
                <a:spcAft>
                  <a:spcPts val="0"/>
                </a:spcAft>
              </a:pPr>
              <a:endParaRPr lang="es-EC" sz="1600" dirty="0">
                <a:latin typeface="Baskerville Old Face" panose="02020602080505020303" pitchFamily="18" charset="0"/>
              </a:endParaRP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DB760E61-E60E-49CF-A81F-A8A524B5B90A}"/>
              </a:ext>
            </a:extLst>
          </p:cNvPr>
          <p:cNvSpPr txBox="1"/>
          <p:nvPr/>
        </p:nvSpPr>
        <p:spPr>
          <a:xfrm>
            <a:off x="1331640" y="4869160"/>
            <a:ext cx="2088232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1"/>
                </a:solidFill>
              </a:rPr>
              <a:t>IMPLEMENTACIÓN PÁGINA WEB Y REDES SOCIALES 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9C3A0099-0C1C-45BF-B887-0979BD878212}"/>
              </a:ext>
            </a:extLst>
          </p:cNvPr>
          <p:cNvCxnSpPr>
            <a:stCxn id="13" idx="2"/>
            <a:endCxn id="12" idx="0"/>
          </p:cNvCxnSpPr>
          <p:nvPr/>
        </p:nvCxnSpPr>
        <p:spPr>
          <a:xfrm>
            <a:off x="3779913" y="5490008"/>
            <a:ext cx="1008112" cy="3192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C19C5F9-EE67-48EE-BDB1-7001C95BCFA8}"/>
              </a:ext>
            </a:extLst>
          </p:cNvPr>
          <p:cNvSpPr txBox="1"/>
          <p:nvPr/>
        </p:nvSpPr>
        <p:spPr>
          <a:xfrm>
            <a:off x="4613693" y="4599982"/>
            <a:ext cx="3207478" cy="181197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447675" marR="6350" indent="-447675" algn="ctr">
              <a:lnSpc>
                <a:spcPct val="115000"/>
              </a:lnSpc>
              <a:spcAft>
                <a:spcPts val="0"/>
              </a:spcAft>
            </a:pPr>
            <a:r>
              <a:rPr lang="es-EC" sz="1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Se creo nuestra </a:t>
            </a:r>
          </a:p>
          <a:p>
            <a:pPr marL="447675" marR="6350" indent="-447675" algn="ctr">
              <a:lnSpc>
                <a:spcPct val="115000"/>
              </a:lnSpc>
              <a:spcAft>
                <a:spcPts val="0"/>
              </a:spcAft>
            </a:pPr>
            <a:r>
              <a:rPr lang="es-EC" sz="1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propia página web institucional administrada </a:t>
            </a:r>
          </a:p>
          <a:p>
            <a:pPr marL="447675" marR="6350" indent="-447675" algn="ctr">
              <a:lnSpc>
                <a:spcPct val="115000"/>
              </a:lnSpc>
              <a:spcAft>
                <a:spcPts val="0"/>
              </a:spcAft>
            </a:pPr>
            <a:r>
              <a:rPr lang="es-EC" sz="1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desde nuestros servidores </a:t>
            </a:r>
          </a:p>
          <a:p>
            <a:pPr marL="447675" marR="6350" indent="-447675" algn="ctr">
              <a:lnSpc>
                <a:spcPct val="115000"/>
              </a:lnSpc>
              <a:spcAft>
                <a:spcPts val="0"/>
              </a:spcAft>
            </a:pPr>
            <a:r>
              <a:rPr lang="es-EC" sz="1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locales, donde ya es posible los </a:t>
            </a:r>
          </a:p>
          <a:p>
            <a:pPr marL="447675" marR="6350" indent="-447675" algn="ctr">
              <a:lnSpc>
                <a:spcPct val="115000"/>
              </a:lnSpc>
              <a:spcAft>
                <a:spcPts val="0"/>
              </a:spcAft>
            </a:pPr>
            <a:r>
              <a:rPr lang="es-EC" sz="1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servicios en línea para </a:t>
            </a:r>
          </a:p>
          <a:p>
            <a:pPr marL="447675" marR="6350" indent="-447675" algn="ctr">
              <a:lnSpc>
                <a:spcPct val="115000"/>
              </a:lnSpc>
              <a:spcAft>
                <a:spcPts val="0"/>
              </a:spcAft>
            </a:pPr>
            <a:r>
              <a:rPr lang="es-EC" sz="1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certificaciones.</a:t>
            </a:r>
            <a:endParaRPr lang="es-EC" sz="1400" dirty="0">
              <a:solidFill>
                <a:schemeClr val="bg1"/>
              </a:solidFill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4BF39F8A-9C15-44FB-A19A-2D3FA32F3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2666"/>
            <a:ext cx="1048668" cy="926729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9D3EE34B-C2D4-4A8A-922C-EC58546BDB6B}"/>
              </a:ext>
            </a:extLst>
          </p:cNvPr>
          <p:cNvSpPr txBox="1"/>
          <p:nvPr/>
        </p:nvSpPr>
        <p:spPr>
          <a:xfrm>
            <a:off x="40856" y="-27385"/>
            <a:ext cx="1427577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4000" dirty="0">
                <a:solidFill>
                  <a:schemeClr val="bg1"/>
                </a:solidFill>
              </a:rPr>
              <a:t>POA</a:t>
            </a:r>
            <a:endParaRPr lang="es-EC" sz="4000" dirty="0"/>
          </a:p>
        </p:txBody>
      </p:sp>
    </p:spTree>
    <p:extLst>
      <p:ext uri="{BB962C8B-B14F-4D97-AF65-F5344CB8AC3E}">
        <p14:creationId xmlns:p14="http://schemas.microsoft.com/office/powerpoint/2010/main" val="31246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17303</TotalTime>
  <Words>998</Words>
  <Application>Microsoft Office PowerPoint</Application>
  <PresentationFormat>Presentación en pantalla (4:3)</PresentationFormat>
  <Paragraphs>326</Paragraphs>
  <Slides>34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7" baseType="lpstr">
      <vt:lpstr>Arial</vt:lpstr>
      <vt:lpstr>Arial Black</vt:lpstr>
      <vt:lpstr>Arial Rounded MT Bold</vt:lpstr>
      <vt:lpstr>Baskerville Old Face</vt:lpstr>
      <vt:lpstr>Bodoni MT</vt:lpstr>
      <vt:lpstr>Calibri</vt:lpstr>
      <vt:lpstr>Cambria Math</vt:lpstr>
      <vt:lpstr>Kozuka Mincho Pro H</vt:lpstr>
      <vt:lpstr>Trebuchet MS</vt:lpstr>
      <vt:lpstr>Wingdings</vt:lpstr>
      <vt:lpstr>Wingdings 3</vt:lpstr>
      <vt:lpstr>Faceta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Privada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Inscripción de compra venta</dc:title>
  <dc:creator>Registro</dc:creator>
  <cp:lastModifiedBy>Usuario</cp:lastModifiedBy>
  <cp:revision>382</cp:revision>
  <dcterms:created xsi:type="dcterms:W3CDTF">2012-01-06T19:45:25Z</dcterms:created>
  <dcterms:modified xsi:type="dcterms:W3CDTF">2020-07-02T03:25:53Z</dcterms:modified>
</cp:coreProperties>
</file>